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2" r:id="rId2"/>
    <p:sldId id="266" r:id="rId3"/>
    <p:sldId id="270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9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342BFF-B45B-4AD2-8A0B-E3564B85080B}" v="47" dt="2025-02-05T09:27:21.5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>
        <p:scale>
          <a:sx n="66" d="100"/>
          <a:sy n="66" d="100"/>
        </p:scale>
        <p:origin x="668" y="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43B43-F286-48C1-BBED-D571E17C6AE3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7A20C-0A41-4975-BF38-102D39C80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26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41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64574-7E12-DE7C-B42B-41FE36C03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A2BFC3-BDDC-ABD6-5396-DB967F4DF9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14B670-4F2A-8156-3972-385BFE094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A896F6-9A1C-E003-9BAA-71D40F8DE4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098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10307-19E8-2AE0-150A-EC236448C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B4675A-B313-AF89-AD64-4AEE82691C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83A2EA-3F8D-1E45-2A06-2F43299758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ECD94-A0D7-2487-2B99-2205CC38D2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2602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B8873-51D2-D381-0976-A47E093ED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5F71D5-37A8-C2AE-63D1-71E468D296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26D923-2157-8090-E6BD-2D5FE717A7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915EF-819E-3922-2943-0D093C69C7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541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13F04-A484-9597-3458-C3DFBAB26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60FA5F-A9BF-A8D6-E0D1-153FF990D8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4EAB77-998C-589A-AC06-A3C0A5105D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43A43-AFF0-5EC4-AE76-521929CC11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580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395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83E55-19D1-7EAC-528E-F7497CC17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B71692-D13D-BEFE-2789-31467073FB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A34E85-A6A8-8BB7-2193-6DC2D081C4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AC01E-5B06-F5FF-A85B-DE1BA229D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364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2D7B1-448D-3505-892E-3C7EF797D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ADCCD-A009-5247-E574-7706B82BBE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523A75-00D5-3AC7-A46F-69BFD0DAD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68F1DF-03D9-FBDA-8ED5-A5EC83247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769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43EB6-84FA-1C1B-B7FE-0D7AA9753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C86A-E73B-3AEA-1FAE-FDAFBD3FD2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31813B-AE8E-FD98-9265-923B9513B2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55113-287A-0BBB-27C8-56310EABB0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133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732FE-261D-48D5-B7C3-61115D582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78766C-0444-48E6-23C3-10D369195F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E3822B-7A53-5BAB-F1E1-B1BA127CF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3E485E-7BE3-AA33-2379-683D264CEC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18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53387-CB20-C2B3-D863-EC1AC8EF3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337A20-B373-0C14-E52B-503361597F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17B241-7A7C-589C-6B25-E4E9B065C9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E00665-A61F-D8FD-9F11-016A98EC0E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7414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5EFE2-50B7-7420-45A1-79A182D52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36EB8F-004D-CDE8-F50F-A92BEBED0A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86999E-0372-4A77-A014-B6FA84E5E3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D10A6-F10D-CD8C-F222-FD2CC483FF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2452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2D91C-FCF8-5EBA-A573-C42560361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84D673-8555-3E9B-EEF8-61FC1A73BC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346387-EA00-055A-2E32-EFABCC805C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CDBBB-4881-61B2-A35F-1F21D80903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8E59B-3326-4FD4-8806-9EAC0DB7D60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950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t.com/trademarks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title">
    <p:bg>
      <p:bgPr>
        <a:solidFill>
          <a:srgbClr val="0023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BC7E-853C-4EAC-941C-F7D4C872CE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5999" y="2312988"/>
            <a:ext cx="5795963" cy="2702071"/>
          </a:xfrm>
        </p:spPr>
        <p:txBody>
          <a:bodyPr anchor="ctr"/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F8A67-080E-4CD5-8528-5627C41B2D7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5999" y="5015060"/>
            <a:ext cx="5795963" cy="10777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</a:t>
            </a:r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564B28F-A25E-4825-B94D-B2AD0EA2A9F6}"/>
              </a:ext>
            </a:extLst>
          </p:cNvPr>
          <p:cNvSpPr/>
          <p:nvPr/>
        </p:nvSpPr>
        <p:spPr>
          <a:xfrm>
            <a:off x="-228" y="0"/>
            <a:ext cx="43905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020E53B0-4A6F-4EA6-BAD9-3F1084252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5552" y="0"/>
            <a:ext cx="2366448" cy="1824288"/>
          </a:xfrm>
          <a:prstGeom prst="rect">
            <a:avLst/>
          </a:prstGeom>
        </p:spPr>
      </p:pic>
      <p:sp>
        <p:nvSpPr>
          <p:cNvPr id="26" name="Picture Placeholder 14">
            <a:extLst>
              <a:ext uri="{FF2B5EF4-FFF2-40B4-BE49-F238E27FC236}">
                <a16:creationId xmlns:a16="http://schemas.microsoft.com/office/drawing/2014/main" id="{21F7501C-E215-48DE-9901-1589EACC1FF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38828" y="0"/>
            <a:ext cx="6280432" cy="6858000"/>
          </a:xfrm>
          <a:custGeom>
            <a:avLst/>
            <a:gdLst>
              <a:gd name="connsiteX0" fmla="*/ 0 w 6280432"/>
              <a:gd name="connsiteY0" fmla="*/ 0 h 6858000"/>
              <a:gd name="connsiteX1" fmla="*/ 6280432 w 6280432"/>
              <a:gd name="connsiteY1" fmla="*/ 0 h 6858000"/>
              <a:gd name="connsiteX2" fmla="*/ 6280432 w 6280432"/>
              <a:gd name="connsiteY2" fmla="*/ 2281561 h 6858000"/>
              <a:gd name="connsiteX3" fmla="*/ 5466285 w 6280432"/>
              <a:gd name="connsiteY3" fmla="*/ 2281561 h 6858000"/>
              <a:gd name="connsiteX4" fmla="*/ 5466285 w 6280432"/>
              <a:gd name="connsiteY4" fmla="*/ 6858000 h 6858000"/>
              <a:gd name="connsiteX5" fmla="*/ 0 w 628043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80432" h="6858000">
                <a:moveTo>
                  <a:pt x="0" y="0"/>
                </a:moveTo>
                <a:lnTo>
                  <a:pt x="6280432" y="0"/>
                </a:lnTo>
                <a:lnTo>
                  <a:pt x="6280432" y="2281561"/>
                </a:lnTo>
                <a:lnTo>
                  <a:pt x="5466285" y="2281561"/>
                </a:lnTo>
                <a:lnTo>
                  <a:pt x="546628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Drag and drop </a:t>
            </a:r>
            <a:br>
              <a:rPr lang="en-US" dirty="0"/>
            </a:br>
            <a:r>
              <a:rPr lang="en-US" dirty="0"/>
              <a:t>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042728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16">
          <p15:clr>
            <a:srgbClr val="FBAE40"/>
          </p15:clr>
        </p15:guide>
        <p15:guide id="2" pos="7387">
          <p15:clr>
            <a:srgbClr val="FBAE40"/>
          </p15:clr>
        </p15:guide>
        <p15:guide id="3" orient="horz" pos="3067">
          <p15:clr>
            <a:srgbClr val="FBAE40"/>
          </p15:clr>
        </p15:guide>
        <p15:guide id="4" orient="horz" pos="393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in title without picture">
    <p:bg>
      <p:bgPr>
        <a:solidFill>
          <a:srgbClr val="0023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BC7E-853C-4EAC-941C-F7D4C872CE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55701" y="2085976"/>
            <a:ext cx="7807324" cy="2929084"/>
          </a:xfrm>
        </p:spPr>
        <p:txBody>
          <a:bodyPr anchor="ctr"/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F8A67-080E-4CD5-8528-5627C41B2D7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55701" y="5015060"/>
            <a:ext cx="7807324" cy="10777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</a:t>
            </a:r>
            <a:endParaRPr lang="fr-FR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92FC3CE6-78BD-44D0-9BE3-1EF21AC5D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5552" y="0"/>
            <a:ext cx="2366448" cy="1824288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DF7C4B5-15B1-42E4-9F81-B5E59B0C5030}"/>
              </a:ext>
            </a:extLst>
          </p:cNvPr>
          <p:cNvSpPr/>
          <p:nvPr/>
        </p:nvSpPr>
        <p:spPr>
          <a:xfrm>
            <a:off x="-228" y="0"/>
            <a:ext cx="1155928" cy="6858000"/>
          </a:xfrm>
          <a:custGeom>
            <a:avLst/>
            <a:gdLst>
              <a:gd name="connsiteX0" fmla="*/ 0 w 1155928"/>
              <a:gd name="connsiteY0" fmla="*/ 0 h 6858000"/>
              <a:gd name="connsiteX1" fmla="*/ 439056 w 1155928"/>
              <a:gd name="connsiteY1" fmla="*/ 0 h 6858000"/>
              <a:gd name="connsiteX2" fmla="*/ 1155928 w 1155928"/>
              <a:gd name="connsiteY2" fmla="*/ 0 h 6858000"/>
              <a:gd name="connsiteX3" fmla="*/ 1155928 w 1155928"/>
              <a:gd name="connsiteY3" fmla="*/ 1714500 h 6858000"/>
              <a:gd name="connsiteX4" fmla="*/ 439056 w 1155928"/>
              <a:gd name="connsiteY4" fmla="*/ 1714500 h 6858000"/>
              <a:gd name="connsiteX5" fmla="*/ 439056 w 1155928"/>
              <a:gd name="connsiteY5" fmla="*/ 6858000 h 6858000"/>
              <a:gd name="connsiteX6" fmla="*/ 0 w 115592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928" h="6858000">
                <a:moveTo>
                  <a:pt x="0" y="0"/>
                </a:moveTo>
                <a:lnTo>
                  <a:pt x="439056" y="0"/>
                </a:lnTo>
                <a:lnTo>
                  <a:pt x="1155928" y="0"/>
                </a:lnTo>
                <a:lnTo>
                  <a:pt x="1155928" y="1714500"/>
                </a:lnTo>
                <a:lnTo>
                  <a:pt x="439056" y="1714500"/>
                </a:lnTo>
                <a:lnTo>
                  <a:pt x="43905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505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09">
          <p15:clr>
            <a:srgbClr val="FBAE40"/>
          </p15:clr>
        </p15:guide>
        <p15:guide id="2" orient="horz" pos="2615">
          <p15:clr>
            <a:srgbClr val="FBAE40"/>
          </p15:clr>
        </p15:guide>
        <p15:guide id="3" pos="5196">
          <p15:clr>
            <a:srgbClr val="FBAE40"/>
          </p15:clr>
        </p15:guide>
        <p15:guide id="4" pos="61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</a:lstStyle>
          <a:p>
            <a:pPr lvl="0"/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EF7C4-3513-40DF-91A6-018C8E9AC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2DD4-CDE3-4E33-AB80-AED4CE4AC39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B796A-0B1E-46FA-AC86-9A7803DF8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8E223-380C-4295-85FF-7B9C2423B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B169-58CE-4E65-B1F9-ACF9E464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28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54">
          <p15:clr>
            <a:srgbClr val="FBAE40"/>
          </p15:clr>
        </p15:guide>
        <p15:guide id="2" pos="726">
          <p15:clr>
            <a:srgbClr val="FBAE40"/>
          </p15:clr>
        </p15:guide>
        <p15:guide id="3" orient="horz" pos="137">
          <p15:clr>
            <a:srgbClr val="FBAE40"/>
          </p15:clr>
        </p15:guide>
        <p15:guide id="4" orient="horz" pos="67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19399" y="419894"/>
            <a:ext cx="9372601" cy="1484312"/>
          </a:xfrm>
          <a:solidFill>
            <a:schemeClr val="accent4"/>
          </a:solidFill>
        </p:spPr>
        <p:txBody>
          <a:bodyPr vert="horz" lIns="91440" tIns="45720" rIns="288000" bIns="45720" rtlCol="0" anchor="ctr">
            <a:noAutofit/>
          </a:bodyPr>
          <a:lstStyle>
            <a:lvl1pPr marL="263525" indent="0" algn="l">
              <a:defRPr lang="en-US" sz="3600" b="1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010E20D-C2F4-4C57-9379-900BECBE54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1556" y="6094699"/>
            <a:ext cx="990025" cy="763207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3CCF378-34BF-4EE7-87EE-0F21AAF7F20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304925"/>
            <a:ext cx="12192000" cy="5553075"/>
          </a:xfrm>
          <a:custGeom>
            <a:avLst/>
            <a:gdLst>
              <a:gd name="connsiteX0" fmla="*/ 0 w 12192000"/>
              <a:gd name="connsiteY0" fmla="*/ 5552981 h 5553075"/>
              <a:gd name="connsiteX1" fmla="*/ 12192000 w 12192000"/>
              <a:gd name="connsiteY1" fmla="*/ 5552981 h 5553075"/>
              <a:gd name="connsiteX2" fmla="*/ 12192000 w 12192000"/>
              <a:gd name="connsiteY2" fmla="*/ 5553075 h 5553075"/>
              <a:gd name="connsiteX3" fmla="*/ 0 w 12192000"/>
              <a:gd name="connsiteY3" fmla="*/ 5553075 h 5553075"/>
              <a:gd name="connsiteX4" fmla="*/ 0 w 12192000"/>
              <a:gd name="connsiteY4" fmla="*/ 0 h 5553075"/>
              <a:gd name="connsiteX5" fmla="*/ 2819401 w 12192000"/>
              <a:gd name="connsiteY5" fmla="*/ 0 h 5553075"/>
              <a:gd name="connsiteX6" fmla="*/ 2819401 w 12192000"/>
              <a:gd name="connsiteY6" fmla="*/ 599281 h 5553075"/>
              <a:gd name="connsiteX7" fmla="*/ 12192000 w 12192000"/>
              <a:gd name="connsiteY7" fmla="*/ 599281 h 5553075"/>
              <a:gd name="connsiteX8" fmla="*/ 12192000 w 12192000"/>
              <a:gd name="connsiteY8" fmla="*/ 4787900 h 5553075"/>
              <a:gd name="connsiteX9" fmla="*/ 1683657 w 12192000"/>
              <a:gd name="connsiteY9" fmla="*/ 4787900 h 5553075"/>
              <a:gd name="connsiteX10" fmla="*/ 1683657 w 12192000"/>
              <a:gd name="connsiteY10" fmla="*/ 4631418 h 5553075"/>
              <a:gd name="connsiteX11" fmla="*/ 0 w 12192000"/>
              <a:gd name="connsiteY11" fmla="*/ 4631418 h 555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5553075">
                <a:moveTo>
                  <a:pt x="0" y="5552981"/>
                </a:moveTo>
                <a:lnTo>
                  <a:pt x="12192000" y="5552981"/>
                </a:lnTo>
                <a:lnTo>
                  <a:pt x="12192000" y="5553075"/>
                </a:lnTo>
                <a:lnTo>
                  <a:pt x="0" y="5553075"/>
                </a:lnTo>
                <a:close/>
                <a:moveTo>
                  <a:pt x="0" y="0"/>
                </a:moveTo>
                <a:lnTo>
                  <a:pt x="2819401" y="0"/>
                </a:lnTo>
                <a:lnTo>
                  <a:pt x="2819401" y="599281"/>
                </a:lnTo>
                <a:lnTo>
                  <a:pt x="12192000" y="599281"/>
                </a:lnTo>
                <a:lnTo>
                  <a:pt x="12192000" y="4787900"/>
                </a:lnTo>
                <a:lnTo>
                  <a:pt x="1683657" y="4787900"/>
                </a:lnTo>
                <a:lnTo>
                  <a:pt x="1683657" y="4631418"/>
                </a:lnTo>
                <a:lnTo>
                  <a:pt x="0" y="4631418"/>
                </a:lnTo>
                <a:close/>
              </a:path>
            </a:pathLst>
          </a:custGeom>
          <a:noFill/>
        </p:spPr>
        <p:txBody>
          <a:bodyPr vert="horz" wrap="none" lIns="91440" tIns="45720" rIns="90000" bIns="45720" rtlCol="0" anchor="ctr">
            <a:noAutofit/>
          </a:bodyPr>
          <a:lstStyle>
            <a:lvl1pPr algn="ctr">
              <a:buClr>
                <a:schemeClr val="tx1"/>
              </a:buClr>
              <a:defRPr lang="en-US" baseline="0">
                <a:solidFill>
                  <a:schemeClr val="bg2"/>
                </a:solidFill>
              </a:defRPr>
            </a:lvl1pPr>
          </a:lstStyle>
          <a:p>
            <a:pPr marL="261938" lvl="0" indent="-261938" algn="ctr"/>
            <a:r>
              <a:rPr lang="en-US" dirty="0"/>
              <a:t>Drag and drop a picture here (optional)</a:t>
            </a:r>
          </a:p>
        </p:txBody>
      </p:sp>
    </p:spTree>
    <p:extLst>
      <p:ext uri="{BB962C8B-B14F-4D97-AF65-F5344CB8AC3E}">
        <p14:creationId xmlns:p14="http://schemas.microsoft.com/office/powerpoint/2010/main" val="68647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00037" y="1484313"/>
            <a:ext cx="5719763" cy="4608512"/>
          </a:xfrm>
        </p:spPr>
        <p:txBody>
          <a:bodyPr/>
          <a:lstStyle>
            <a:lvl1pPr marL="261938" indent="-261938">
              <a:buFont typeface="Arial" panose="020B0604020202020204" pitchFamily="34" charset="0"/>
              <a:buChar char="•"/>
              <a:defRPr/>
            </a:lvl1pPr>
            <a:lvl2pPr marL="536575" indent="-266700">
              <a:buFont typeface="Arial" panose="020B0604020202020204" pitchFamily="34" charset="0"/>
              <a:buChar char="•"/>
              <a:defRPr/>
            </a:lvl2pPr>
            <a:lvl3pPr marL="812800" indent="-273050">
              <a:buFont typeface="Arial" panose="020B0604020202020204" pitchFamily="34" charset="0"/>
              <a:buChar char="•"/>
              <a:defRPr/>
            </a:lvl3pPr>
            <a:lvl4pPr marL="987425" indent="-268288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0" y="1484313"/>
            <a:ext cx="5720400" cy="46085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788507-3E03-4FB3-A132-78A939782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2DD4-CDE3-4E33-AB80-AED4CE4AC39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9E28F68-9BF2-4E8D-9900-2B961920C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2468ACE-19CE-4D11-BE8C-BF854FA85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B169-58CE-4E65-B1F9-ACF9E464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52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4">
          <p15:clr>
            <a:srgbClr val="FBAE40"/>
          </p15:clr>
        </p15:guide>
        <p15:guide id="2" orient="horz" pos="137">
          <p15:clr>
            <a:srgbClr val="FBAE40"/>
          </p15:clr>
        </p15:guide>
        <p15:guide id="3" pos="726">
          <p15:clr>
            <a:srgbClr val="FBAE40"/>
          </p15:clr>
        </p15:guide>
        <p15:guide id="4" pos="565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297BAC-5561-499E-BBCB-6D6E1FD7D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2DD4-CDE3-4E33-AB80-AED4CE4AC39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25733-58EA-4C07-864D-B4CB76D0D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75373-7992-498D-9AB1-3D8254424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B169-58CE-4E65-B1F9-ACF9E464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55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54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674">
          <p15:clr>
            <a:srgbClr val="FBAE40"/>
          </p15:clr>
        </p15:guide>
        <p15:guide id="4" orient="horz" pos="137">
          <p15:clr>
            <a:srgbClr val="FBAE40"/>
          </p15:clr>
        </p15:guide>
        <p15:guide id="5" pos="72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25953C-BDCE-466C-B5D1-10A5597F7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2DD4-CDE3-4E33-AB80-AED4CE4AC39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093A61-3D0C-4D22-A38C-FED809C5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CFF57E-942B-4161-B1AA-AAC9C60FE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B169-58CE-4E65-B1F9-ACF9E4644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20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674">
          <p15:clr>
            <a:srgbClr val="FBAE40"/>
          </p15:clr>
        </p15:guide>
        <p15:guide id="3" orient="horz" pos="137">
          <p15:clr>
            <a:srgbClr val="FBAE40"/>
          </p15:clr>
        </p15:guide>
        <p15:guide id="4" pos="72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52E30E9-1079-4CF5-8813-8B65FB05D6D8}"/>
              </a:ext>
            </a:extLst>
          </p:cNvPr>
          <p:cNvGrpSpPr/>
          <p:nvPr userDrawn="1"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A1E53E3-FC79-490F-927D-EDA5C06E6818}"/>
                </a:ext>
              </a:extLst>
            </p:cNvPr>
            <p:cNvSpPr/>
            <p:nvPr/>
          </p:nvSpPr>
          <p:spPr>
            <a:xfrm>
              <a:off x="0" y="0"/>
              <a:ext cx="12192000" cy="6854862"/>
            </a:xfrm>
            <a:prstGeom prst="rect">
              <a:avLst/>
            </a:prstGeom>
            <a:solidFill>
              <a:srgbClr val="0023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8BD6E22D-9F81-4B7A-A71E-BBB4177578ED}"/>
                </a:ext>
              </a:extLst>
            </p:cNvPr>
            <p:cNvGrpSpPr/>
            <p:nvPr userDrawn="1"/>
          </p:nvGrpSpPr>
          <p:grpSpPr>
            <a:xfrm>
              <a:off x="-1" y="4152900"/>
              <a:ext cx="12191999" cy="2705100"/>
              <a:chOff x="1" y="4152900"/>
              <a:chExt cx="12191999" cy="2705100"/>
            </a:xfrm>
          </p:grpSpPr>
          <p:sp>
            <p:nvSpPr>
              <p:cNvPr id="9" name="Freeform 21">
                <a:extLst>
                  <a:ext uri="{FF2B5EF4-FFF2-40B4-BE49-F238E27FC236}">
                    <a16:creationId xmlns:a16="http://schemas.microsoft.com/office/drawing/2014/main" id="{B428783B-02FD-4849-BFB2-D1C2BC8E88B5}"/>
                  </a:ext>
                </a:extLst>
              </p:cNvPr>
              <p:cNvSpPr/>
              <p:nvPr/>
            </p:nvSpPr>
            <p:spPr>
              <a:xfrm>
                <a:off x="1" y="4152900"/>
                <a:ext cx="12191999" cy="2705100"/>
              </a:xfrm>
              <a:custGeom>
                <a:avLst/>
                <a:gdLst>
                  <a:gd name="connsiteX0" fmla="*/ 0 w 12191999"/>
                  <a:gd name="connsiteY0" fmla="*/ 0 h 2705100"/>
                  <a:gd name="connsiteX1" fmla="*/ 1104899 w 12191999"/>
                  <a:gd name="connsiteY1" fmla="*/ 0 h 2705100"/>
                  <a:gd name="connsiteX2" fmla="*/ 1104899 w 12191999"/>
                  <a:gd name="connsiteY2" fmla="*/ 1422400 h 2705100"/>
                  <a:gd name="connsiteX3" fmla="*/ 12191999 w 12191999"/>
                  <a:gd name="connsiteY3" fmla="*/ 1422400 h 2705100"/>
                  <a:gd name="connsiteX4" fmla="*/ 12191999 w 12191999"/>
                  <a:gd name="connsiteY4" fmla="*/ 2705100 h 2705100"/>
                  <a:gd name="connsiteX5" fmla="*/ 1 w 12191999"/>
                  <a:gd name="connsiteY5" fmla="*/ 2705100 h 2705100"/>
                  <a:gd name="connsiteX6" fmla="*/ 1 w 12191999"/>
                  <a:gd name="connsiteY6" fmla="*/ 1543050 h 2705100"/>
                  <a:gd name="connsiteX7" fmla="*/ 0 w 12191999"/>
                  <a:gd name="connsiteY7" fmla="*/ 1543050 h 2705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191999" h="2705100">
                    <a:moveTo>
                      <a:pt x="0" y="0"/>
                    </a:moveTo>
                    <a:lnTo>
                      <a:pt x="1104899" y="0"/>
                    </a:lnTo>
                    <a:lnTo>
                      <a:pt x="1104899" y="1422400"/>
                    </a:lnTo>
                    <a:lnTo>
                      <a:pt x="12191999" y="1422400"/>
                    </a:lnTo>
                    <a:lnTo>
                      <a:pt x="12191999" y="2705100"/>
                    </a:lnTo>
                    <a:lnTo>
                      <a:pt x="1" y="2705100"/>
                    </a:lnTo>
                    <a:lnTo>
                      <a:pt x="1" y="1543050"/>
                    </a:lnTo>
                    <a:lnTo>
                      <a:pt x="0" y="154305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6B1C6E9-C7C0-445A-8911-23E57FA33B25}"/>
                  </a:ext>
                </a:extLst>
              </p:cNvPr>
              <p:cNvSpPr/>
              <p:nvPr/>
            </p:nvSpPr>
            <p:spPr>
              <a:xfrm>
                <a:off x="219560" y="5822714"/>
                <a:ext cx="9395219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>
                    <a:solidFill>
                      <a:srgbClr val="00234B"/>
                    </a:solidFill>
                    <a:latin typeface="Arial" panose="020B0604020202020204" pitchFamily="34" charset="0"/>
                  </a:rPr>
                  <a:t>© STMicroelectronics - All rights reserved.</a:t>
                </a:r>
                <a:br>
                  <a:rPr lang="en-US" sz="1200" dirty="0">
                    <a:solidFill>
                      <a:srgbClr val="00234B"/>
                    </a:solidFill>
                    <a:latin typeface="Arial" panose="020B0604020202020204" pitchFamily="34" charset="0"/>
                  </a:rPr>
                </a:br>
                <a:r>
                  <a:rPr lang="en-US" sz="1200" kern="1200" dirty="0">
                    <a:solidFill>
                      <a:srgbClr val="00234B"/>
                    </a:solidFill>
                    <a:latin typeface="Arial" panose="020B0604020202020204" pitchFamily="34" charset="0"/>
                    <a:ea typeface="+mn-ea"/>
                    <a:cs typeface="+mn-cs"/>
                  </a:rPr>
                  <a:t>ST logo is a trademark or a registered trademark of STMicroelectronics International NV or its affiliates in the EU and/or other countries. For additional information about ST trademarks, please refer to </a:t>
                </a:r>
                <a:r>
                  <a:rPr lang="en-US" sz="1200" kern="1200" dirty="0">
                    <a:solidFill>
                      <a:srgbClr val="00234B"/>
                    </a:solidFill>
                    <a:latin typeface="Arial" panose="020B0604020202020204" pitchFamily="34" charset="0"/>
                    <a:ea typeface="+mn-ea"/>
                    <a:cs typeface="+mn-cs"/>
                    <a:hlinkClick r:id="rId2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www.st.com/trademarks</a:t>
                </a:r>
                <a:r>
                  <a:rPr lang="en-US" sz="1200" kern="1200" dirty="0">
                    <a:solidFill>
                      <a:srgbClr val="00234B"/>
                    </a:solidFill>
                    <a:latin typeface="Arial" panose="020B0604020202020204" pitchFamily="34" charset="0"/>
                    <a:ea typeface="+mn-ea"/>
                    <a:cs typeface="+mn-cs"/>
                  </a:rPr>
                  <a:t>. </a:t>
                </a:r>
                <a:br>
                  <a:rPr lang="en-US" sz="1200" kern="1200" dirty="0">
                    <a:solidFill>
                      <a:srgbClr val="00234B"/>
                    </a:solidFill>
                    <a:latin typeface="Arial" panose="020B0604020202020204" pitchFamily="34" charset="0"/>
                    <a:ea typeface="+mn-ea"/>
                    <a:cs typeface="+mn-cs"/>
                  </a:rPr>
                </a:br>
                <a:r>
                  <a:rPr lang="en-US" sz="1200" kern="1200" dirty="0">
                    <a:solidFill>
                      <a:srgbClr val="00234B"/>
                    </a:solidFill>
                    <a:latin typeface="Arial" panose="020B0604020202020204" pitchFamily="34" charset="0"/>
                    <a:ea typeface="+mn-ea"/>
                    <a:cs typeface="+mn-cs"/>
                  </a:rPr>
                  <a:t>All other product or service names are the property of their respective owners.</a:t>
                </a:r>
              </a:p>
            </p:txBody>
          </p:sp>
          <p:pic>
            <p:nvPicPr>
              <p:cNvPr id="11" name="Graphic 10">
                <a:extLst>
                  <a:ext uri="{FF2B5EF4-FFF2-40B4-BE49-F238E27FC236}">
                    <a16:creationId xmlns:a16="http://schemas.microsoft.com/office/drawing/2014/main" id="{B3C9C090-4752-447B-8BD0-B051865723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0515600" y="5621565"/>
                <a:ext cx="1599819" cy="1233297"/>
              </a:xfrm>
              <a:prstGeom prst="rect">
                <a:avLst/>
              </a:prstGeom>
            </p:spPr>
          </p:pic>
        </p:grp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7C8CE8D-FE25-40F5-A966-5717F85ACF9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59336" y="1565049"/>
            <a:ext cx="6273328" cy="228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89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olorPatch">
            <a:extLst>
              <a:ext uri="{FF2B5EF4-FFF2-40B4-BE49-F238E27FC236}">
                <a16:creationId xmlns:a16="http://schemas.microsoft.com/office/drawing/2014/main" id="{65F4699E-59A4-43A4-9A5C-D8BFD4B1E6D9}"/>
              </a:ext>
            </a:extLst>
          </p:cNvPr>
          <p:cNvSpPr/>
          <p:nvPr userDrawn="1"/>
        </p:nvSpPr>
        <p:spPr>
          <a:xfrm>
            <a:off x="-685800" y="5486400"/>
            <a:ext cx="317500" cy="317500"/>
          </a:xfrm>
          <a:prstGeom prst="rect">
            <a:avLst/>
          </a:prstGeom>
          <a:solidFill>
            <a:srgbClr val="E9E9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40" name="ColorPatch">
            <a:extLst>
              <a:ext uri="{FF2B5EF4-FFF2-40B4-BE49-F238E27FC236}">
                <a16:creationId xmlns:a16="http://schemas.microsoft.com/office/drawing/2014/main" id="{1B167F27-4BE8-4B9C-A3D6-12AB9D6515A0}"/>
              </a:ext>
            </a:extLst>
          </p:cNvPr>
          <p:cNvSpPr/>
          <p:nvPr userDrawn="1"/>
        </p:nvSpPr>
        <p:spPr>
          <a:xfrm>
            <a:off x="-685800" y="5143500"/>
            <a:ext cx="317500" cy="317500"/>
          </a:xfrm>
          <a:prstGeom prst="rect">
            <a:avLst/>
          </a:prstGeom>
          <a:solidFill>
            <a:srgbClr val="D1D1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9" name="ColorPatch">
            <a:extLst>
              <a:ext uri="{FF2B5EF4-FFF2-40B4-BE49-F238E27FC236}">
                <a16:creationId xmlns:a16="http://schemas.microsoft.com/office/drawing/2014/main" id="{62C30C2F-9D3D-402B-9C93-7BB3D257A941}"/>
              </a:ext>
            </a:extLst>
          </p:cNvPr>
          <p:cNvSpPr/>
          <p:nvPr userDrawn="1"/>
        </p:nvSpPr>
        <p:spPr>
          <a:xfrm>
            <a:off x="-685800" y="4800600"/>
            <a:ext cx="317500" cy="317500"/>
          </a:xfrm>
          <a:prstGeom prst="rect">
            <a:avLst/>
          </a:prstGeom>
          <a:solidFill>
            <a:srgbClr val="A2A2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8" name="ColorPatch">
            <a:extLst>
              <a:ext uri="{FF2B5EF4-FFF2-40B4-BE49-F238E27FC236}">
                <a16:creationId xmlns:a16="http://schemas.microsoft.com/office/drawing/2014/main" id="{D6517BE0-9063-4916-BC84-EDE406E9CDE4}"/>
              </a:ext>
            </a:extLst>
          </p:cNvPr>
          <p:cNvSpPr/>
          <p:nvPr userDrawn="1"/>
        </p:nvSpPr>
        <p:spPr>
          <a:xfrm>
            <a:off x="-685800" y="4457700"/>
            <a:ext cx="317500" cy="317500"/>
          </a:xfrm>
          <a:prstGeom prst="rect">
            <a:avLst/>
          </a:prstGeom>
          <a:solidFill>
            <a:srgbClr val="747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7" name="ColorPatch">
            <a:extLst>
              <a:ext uri="{FF2B5EF4-FFF2-40B4-BE49-F238E27FC236}">
                <a16:creationId xmlns:a16="http://schemas.microsoft.com/office/drawing/2014/main" id="{B5249DC3-A9A0-4038-AEE9-AEBFB5D0089D}"/>
              </a:ext>
            </a:extLst>
          </p:cNvPr>
          <p:cNvSpPr/>
          <p:nvPr userDrawn="1"/>
        </p:nvSpPr>
        <p:spPr>
          <a:xfrm>
            <a:off x="-685800" y="4114800"/>
            <a:ext cx="317500" cy="317500"/>
          </a:xfrm>
          <a:prstGeom prst="rect">
            <a:avLst/>
          </a:prstGeom>
          <a:solidFill>
            <a:srgbClr val="464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6" name="ColorPatch">
            <a:extLst>
              <a:ext uri="{FF2B5EF4-FFF2-40B4-BE49-F238E27FC236}">
                <a16:creationId xmlns:a16="http://schemas.microsoft.com/office/drawing/2014/main" id="{18A6D389-12F3-4EC1-8CC2-242EFF07CB1C}"/>
              </a:ext>
            </a:extLst>
          </p:cNvPr>
          <p:cNvSpPr/>
          <p:nvPr userDrawn="1"/>
        </p:nvSpPr>
        <p:spPr>
          <a:xfrm>
            <a:off x="-685800" y="3771900"/>
            <a:ext cx="317500" cy="317500"/>
          </a:xfrm>
          <a:prstGeom prst="rect">
            <a:avLst/>
          </a:prstGeom>
          <a:solidFill>
            <a:srgbClr val="E2BF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5" name="ColorPatch">
            <a:extLst>
              <a:ext uri="{FF2B5EF4-FFF2-40B4-BE49-F238E27FC236}">
                <a16:creationId xmlns:a16="http://schemas.microsoft.com/office/drawing/2014/main" id="{2ADD0FF6-E42B-4A48-AA80-7BFCC31B080A}"/>
              </a:ext>
            </a:extLst>
          </p:cNvPr>
          <p:cNvSpPr/>
          <p:nvPr userDrawn="1"/>
        </p:nvSpPr>
        <p:spPr>
          <a:xfrm>
            <a:off x="-685800" y="3429000"/>
            <a:ext cx="317500" cy="317500"/>
          </a:xfrm>
          <a:prstGeom prst="rect">
            <a:avLst/>
          </a:prstGeom>
          <a:solidFill>
            <a:srgbClr val="C57F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4" name="ColorPatch">
            <a:extLst>
              <a:ext uri="{FF2B5EF4-FFF2-40B4-BE49-F238E27FC236}">
                <a16:creationId xmlns:a16="http://schemas.microsoft.com/office/drawing/2014/main" id="{B669360D-4B82-4260-88C6-0543CF560378}"/>
              </a:ext>
            </a:extLst>
          </p:cNvPr>
          <p:cNvSpPr/>
          <p:nvPr userDrawn="1"/>
        </p:nvSpPr>
        <p:spPr>
          <a:xfrm>
            <a:off x="-685800" y="3086100"/>
            <a:ext cx="317500" cy="317500"/>
          </a:xfrm>
          <a:prstGeom prst="rect">
            <a:avLst/>
          </a:prstGeom>
          <a:solidFill>
            <a:srgbClr val="A94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3" name="ColorPatch">
            <a:extLst>
              <a:ext uri="{FF2B5EF4-FFF2-40B4-BE49-F238E27FC236}">
                <a16:creationId xmlns:a16="http://schemas.microsoft.com/office/drawing/2014/main" id="{B042156B-6D14-4769-85DE-0BC6133DC1EA}"/>
              </a:ext>
            </a:extLst>
          </p:cNvPr>
          <p:cNvSpPr/>
          <p:nvPr userDrawn="1"/>
        </p:nvSpPr>
        <p:spPr>
          <a:xfrm>
            <a:off x="-685800" y="2743200"/>
            <a:ext cx="317500" cy="317500"/>
          </a:xfrm>
          <a:prstGeom prst="rect">
            <a:avLst/>
          </a:prstGeom>
          <a:solidFill>
            <a:srgbClr val="8C0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2" name="ColorPatch">
            <a:extLst>
              <a:ext uri="{FF2B5EF4-FFF2-40B4-BE49-F238E27FC236}">
                <a16:creationId xmlns:a16="http://schemas.microsoft.com/office/drawing/2014/main" id="{0A8AEA2A-477D-451D-A82D-F30F8990A07D}"/>
              </a:ext>
            </a:extLst>
          </p:cNvPr>
          <p:cNvSpPr/>
          <p:nvPr userDrawn="1"/>
        </p:nvSpPr>
        <p:spPr>
          <a:xfrm>
            <a:off x="-685800" y="2400300"/>
            <a:ext cx="317500" cy="317500"/>
          </a:xfrm>
          <a:prstGeom prst="rect">
            <a:avLst/>
          </a:prstGeom>
          <a:solidFill>
            <a:srgbClr val="C0D5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1" name="ColorPatch">
            <a:extLst>
              <a:ext uri="{FF2B5EF4-FFF2-40B4-BE49-F238E27FC236}">
                <a16:creationId xmlns:a16="http://schemas.microsoft.com/office/drawing/2014/main" id="{8CE1DB46-E195-40AF-8BEB-3E6873A1B2FA}"/>
              </a:ext>
            </a:extLst>
          </p:cNvPr>
          <p:cNvSpPr/>
          <p:nvPr userDrawn="1"/>
        </p:nvSpPr>
        <p:spPr>
          <a:xfrm>
            <a:off x="-685800" y="2057400"/>
            <a:ext cx="317500" cy="317500"/>
          </a:xfrm>
          <a:prstGeom prst="rect">
            <a:avLst/>
          </a:prstGeom>
          <a:solidFill>
            <a:srgbClr val="81AB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0" name="ColorPatch">
            <a:extLst>
              <a:ext uri="{FF2B5EF4-FFF2-40B4-BE49-F238E27FC236}">
                <a16:creationId xmlns:a16="http://schemas.microsoft.com/office/drawing/2014/main" id="{E0F1957D-72C6-4D6C-9201-6AA28AA6C57D}"/>
              </a:ext>
            </a:extLst>
          </p:cNvPr>
          <p:cNvSpPr/>
          <p:nvPr userDrawn="1"/>
        </p:nvSpPr>
        <p:spPr>
          <a:xfrm>
            <a:off x="-685800" y="1714500"/>
            <a:ext cx="317500" cy="317500"/>
          </a:xfrm>
          <a:prstGeom prst="rect">
            <a:avLst/>
          </a:prstGeom>
          <a:solidFill>
            <a:srgbClr val="4381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9" name="ColorPatch">
            <a:extLst>
              <a:ext uri="{FF2B5EF4-FFF2-40B4-BE49-F238E27FC236}">
                <a16:creationId xmlns:a16="http://schemas.microsoft.com/office/drawing/2014/main" id="{F00834CE-7B51-4FC1-989D-97A947599379}"/>
              </a:ext>
            </a:extLst>
          </p:cNvPr>
          <p:cNvSpPr/>
          <p:nvPr userDrawn="1"/>
        </p:nvSpPr>
        <p:spPr>
          <a:xfrm>
            <a:off x="-685800" y="1371600"/>
            <a:ext cx="317500" cy="317500"/>
          </a:xfrm>
          <a:prstGeom prst="rect">
            <a:avLst/>
          </a:prstGeom>
          <a:solidFill>
            <a:srgbClr val="0457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8" name="ColorPatch">
            <a:extLst>
              <a:ext uri="{FF2B5EF4-FFF2-40B4-BE49-F238E27FC236}">
                <a16:creationId xmlns:a16="http://schemas.microsoft.com/office/drawing/2014/main" id="{AB72B3FD-EF38-4401-99A2-12BA97E1031C}"/>
              </a:ext>
            </a:extLst>
          </p:cNvPr>
          <p:cNvSpPr/>
          <p:nvPr userDrawn="1"/>
        </p:nvSpPr>
        <p:spPr>
          <a:xfrm>
            <a:off x="-685800" y="1028700"/>
            <a:ext cx="317500" cy="317500"/>
          </a:xfrm>
          <a:prstGeom prst="rect">
            <a:avLst/>
          </a:prstGeom>
          <a:solidFill>
            <a:srgbClr val="D1EB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7" name="ColorPatch">
            <a:extLst>
              <a:ext uri="{FF2B5EF4-FFF2-40B4-BE49-F238E27FC236}">
                <a16:creationId xmlns:a16="http://schemas.microsoft.com/office/drawing/2014/main" id="{DB636BCE-D7BA-42A6-B589-71540B9DC5AD}"/>
              </a:ext>
            </a:extLst>
          </p:cNvPr>
          <p:cNvSpPr/>
          <p:nvPr userDrawn="1"/>
        </p:nvSpPr>
        <p:spPr>
          <a:xfrm>
            <a:off x="-685800" y="685800"/>
            <a:ext cx="317500" cy="317500"/>
          </a:xfrm>
          <a:prstGeom prst="rect">
            <a:avLst/>
          </a:prstGeom>
          <a:solidFill>
            <a:srgbClr val="A4D8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6" name="ColorPatch">
            <a:extLst>
              <a:ext uri="{FF2B5EF4-FFF2-40B4-BE49-F238E27FC236}">
                <a16:creationId xmlns:a16="http://schemas.microsoft.com/office/drawing/2014/main" id="{9D1EA9E9-05C1-4D17-8CE5-6492F824502A}"/>
              </a:ext>
            </a:extLst>
          </p:cNvPr>
          <p:cNvSpPr/>
          <p:nvPr userDrawn="1"/>
        </p:nvSpPr>
        <p:spPr>
          <a:xfrm>
            <a:off x="-685800" y="342900"/>
            <a:ext cx="317500" cy="317500"/>
          </a:xfrm>
          <a:prstGeom prst="rect">
            <a:avLst/>
          </a:prstGeom>
          <a:solidFill>
            <a:srgbClr val="77C5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5" name="ColorPatch">
            <a:extLst>
              <a:ext uri="{FF2B5EF4-FFF2-40B4-BE49-F238E27FC236}">
                <a16:creationId xmlns:a16="http://schemas.microsoft.com/office/drawing/2014/main" id="{9A5ADA3E-3A73-4260-828D-18023D21EE0E}"/>
              </a:ext>
            </a:extLst>
          </p:cNvPr>
          <p:cNvSpPr/>
          <p:nvPr userDrawn="1"/>
        </p:nvSpPr>
        <p:spPr>
          <a:xfrm>
            <a:off x="-685800" y="0"/>
            <a:ext cx="317500" cy="317500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4" name="ColorPatch">
            <a:extLst>
              <a:ext uri="{FF2B5EF4-FFF2-40B4-BE49-F238E27FC236}">
                <a16:creationId xmlns:a16="http://schemas.microsoft.com/office/drawing/2014/main" id="{177ED0F8-E668-4F55-9F61-0BADCC753B93}"/>
              </a:ext>
            </a:extLst>
          </p:cNvPr>
          <p:cNvSpPr/>
          <p:nvPr userDrawn="1"/>
        </p:nvSpPr>
        <p:spPr>
          <a:xfrm>
            <a:off x="-342900" y="5143500"/>
            <a:ext cx="317500" cy="317500"/>
          </a:xfrm>
          <a:prstGeom prst="rect">
            <a:avLst/>
          </a:prstGeom>
          <a:solidFill>
            <a:srgbClr val="F9B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3" name="ColorPatch">
            <a:extLst>
              <a:ext uri="{FF2B5EF4-FFF2-40B4-BE49-F238E27FC236}">
                <a16:creationId xmlns:a16="http://schemas.microsoft.com/office/drawing/2014/main" id="{8CD7E567-0649-47B4-B5F7-346B6C6FAE6E}"/>
              </a:ext>
            </a:extLst>
          </p:cNvPr>
          <p:cNvSpPr/>
          <p:nvPr userDrawn="1"/>
        </p:nvSpPr>
        <p:spPr>
          <a:xfrm>
            <a:off x="-342900" y="4800600"/>
            <a:ext cx="317500" cy="317500"/>
          </a:xfrm>
          <a:prstGeom prst="rect">
            <a:avLst/>
          </a:prstGeom>
          <a:solidFill>
            <a:srgbClr val="F27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2" name="ColorPatch">
            <a:extLst>
              <a:ext uri="{FF2B5EF4-FFF2-40B4-BE49-F238E27FC236}">
                <a16:creationId xmlns:a16="http://schemas.microsoft.com/office/drawing/2014/main" id="{0B27B926-9D23-408B-B261-7474BA138B0E}"/>
              </a:ext>
            </a:extLst>
          </p:cNvPr>
          <p:cNvSpPr/>
          <p:nvPr userDrawn="1"/>
        </p:nvSpPr>
        <p:spPr>
          <a:xfrm>
            <a:off x="-342900" y="4457700"/>
            <a:ext cx="317500" cy="317500"/>
          </a:xfrm>
          <a:prstGeom prst="rect">
            <a:avLst/>
          </a:prstGeom>
          <a:solidFill>
            <a:srgbClr val="EC40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1" name="ColorPatch">
            <a:extLst>
              <a:ext uri="{FF2B5EF4-FFF2-40B4-BE49-F238E27FC236}">
                <a16:creationId xmlns:a16="http://schemas.microsoft.com/office/drawing/2014/main" id="{C79F16A5-2F29-42BB-88AB-9C69D7AB8969}"/>
              </a:ext>
            </a:extLst>
          </p:cNvPr>
          <p:cNvSpPr/>
          <p:nvPr userDrawn="1"/>
        </p:nvSpPr>
        <p:spPr>
          <a:xfrm>
            <a:off x="-342900" y="4114800"/>
            <a:ext cx="317500" cy="317500"/>
          </a:xfrm>
          <a:prstGeom prst="rect">
            <a:avLst/>
          </a:prstGeom>
          <a:solidFill>
            <a:srgbClr val="E60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0" name="ColorPatch">
            <a:extLst>
              <a:ext uri="{FF2B5EF4-FFF2-40B4-BE49-F238E27FC236}">
                <a16:creationId xmlns:a16="http://schemas.microsoft.com/office/drawing/2014/main" id="{7164F073-8D27-4C57-9FA9-5D80FC8EDB68}"/>
              </a:ext>
            </a:extLst>
          </p:cNvPr>
          <p:cNvSpPr/>
          <p:nvPr userDrawn="1"/>
        </p:nvSpPr>
        <p:spPr>
          <a:xfrm>
            <a:off x="-342900" y="3771900"/>
            <a:ext cx="317500" cy="317500"/>
          </a:xfrm>
          <a:prstGeom prst="rect">
            <a:avLst/>
          </a:prstGeom>
          <a:solidFill>
            <a:srgbClr val="FFF4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9" name="ColorPatch">
            <a:extLst>
              <a:ext uri="{FF2B5EF4-FFF2-40B4-BE49-F238E27FC236}">
                <a16:creationId xmlns:a16="http://schemas.microsoft.com/office/drawing/2014/main" id="{C400E972-E723-4251-BA45-FDC0E6CEEF6C}"/>
              </a:ext>
            </a:extLst>
          </p:cNvPr>
          <p:cNvSpPr/>
          <p:nvPr userDrawn="1"/>
        </p:nvSpPr>
        <p:spPr>
          <a:xfrm>
            <a:off x="-342900" y="3429000"/>
            <a:ext cx="317500" cy="317500"/>
          </a:xfrm>
          <a:prstGeom prst="rect">
            <a:avLst/>
          </a:prstGeom>
          <a:solidFill>
            <a:srgbClr val="FFE8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8" name="ColorPatch">
            <a:extLst>
              <a:ext uri="{FF2B5EF4-FFF2-40B4-BE49-F238E27FC236}">
                <a16:creationId xmlns:a16="http://schemas.microsoft.com/office/drawing/2014/main" id="{50D772BA-D4EE-40DA-B415-8EC283428CF5}"/>
              </a:ext>
            </a:extLst>
          </p:cNvPr>
          <p:cNvSpPr/>
          <p:nvPr userDrawn="1"/>
        </p:nvSpPr>
        <p:spPr>
          <a:xfrm>
            <a:off x="-342900" y="3086100"/>
            <a:ext cx="317500" cy="317500"/>
          </a:xfrm>
          <a:prstGeom prst="rect">
            <a:avLst/>
          </a:prstGeom>
          <a:solidFill>
            <a:srgbClr val="FFDD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7" name="ColorPatch">
            <a:extLst>
              <a:ext uri="{FF2B5EF4-FFF2-40B4-BE49-F238E27FC236}">
                <a16:creationId xmlns:a16="http://schemas.microsoft.com/office/drawing/2014/main" id="{6BEEA5BD-11E7-4F3D-BD73-EC2249E8CCEB}"/>
              </a:ext>
            </a:extLst>
          </p:cNvPr>
          <p:cNvSpPr/>
          <p:nvPr userDrawn="1"/>
        </p:nvSpPr>
        <p:spPr>
          <a:xfrm>
            <a:off x="-342900" y="2743200"/>
            <a:ext cx="317500" cy="317500"/>
          </a:xfrm>
          <a:prstGeom prst="rect">
            <a:avLst/>
          </a:prstGeom>
          <a:solidFill>
            <a:srgbClr val="FF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6" name="ColorPatch">
            <a:extLst>
              <a:ext uri="{FF2B5EF4-FFF2-40B4-BE49-F238E27FC236}">
                <a16:creationId xmlns:a16="http://schemas.microsoft.com/office/drawing/2014/main" id="{27A566A9-4C8D-4179-BE6D-6A885CF5E38A}"/>
              </a:ext>
            </a:extLst>
          </p:cNvPr>
          <p:cNvSpPr/>
          <p:nvPr userDrawn="1"/>
        </p:nvSpPr>
        <p:spPr>
          <a:xfrm>
            <a:off x="-342900" y="2400300"/>
            <a:ext cx="317500" cy="317500"/>
          </a:xfrm>
          <a:prstGeom prst="rect">
            <a:avLst/>
          </a:prstGeom>
          <a:solidFill>
            <a:srgbClr val="CEE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5" name="ColorPatch">
            <a:extLst>
              <a:ext uri="{FF2B5EF4-FFF2-40B4-BE49-F238E27FC236}">
                <a16:creationId xmlns:a16="http://schemas.microsoft.com/office/drawing/2014/main" id="{98BB652E-B542-4A6D-842C-A8AFF7CF962D}"/>
              </a:ext>
            </a:extLst>
          </p:cNvPr>
          <p:cNvSpPr/>
          <p:nvPr userDrawn="1"/>
        </p:nvSpPr>
        <p:spPr>
          <a:xfrm>
            <a:off x="-342900" y="2057400"/>
            <a:ext cx="317500" cy="317500"/>
          </a:xfrm>
          <a:prstGeom prst="rect">
            <a:avLst/>
          </a:prstGeom>
          <a:solidFill>
            <a:srgbClr val="9DD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4" name="ColorPatch">
            <a:extLst>
              <a:ext uri="{FF2B5EF4-FFF2-40B4-BE49-F238E27FC236}">
                <a16:creationId xmlns:a16="http://schemas.microsoft.com/office/drawing/2014/main" id="{7BE09878-3507-434C-8FBD-3253E93E01C8}"/>
              </a:ext>
            </a:extLst>
          </p:cNvPr>
          <p:cNvSpPr/>
          <p:nvPr userDrawn="1"/>
        </p:nvSpPr>
        <p:spPr>
          <a:xfrm>
            <a:off x="-342900" y="1714500"/>
            <a:ext cx="317500" cy="317500"/>
          </a:xfrm>
          <a:prstGeom prst="rect">
            <a:avLst/>
          </a:prstGeom>
          <a:solidFill>
            <a:srgbClr val="6DC7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2" name="ColorPatch">
            <a:extLst>
              <a:ext uri="{FF2B5EF4-FFF2-40B4-BE49-F238E27FC236}">
                <a16:creationId xmlns:a16="http://schemas.microsoft.com/office/drawing/2014/main" id="{2E26D6BD-036D-4346-A29B-7683021D70FB}"/>
              </a:ext>
            </a:extLst>
          </p:cNvPr>
          <p:cNvSpPr/>
          <p:nvPr userDrawn="1"/>
        </p:nvSpPr>
        <p:spPr>
          <a:xfrm>
            <a:off x="-342900" y="1371600"/>
            <a:ext cx="317500" cy="317500"/>
          </a:xfrm>
          <a:prstGeom prst="rect">
            <a:avLst/>
          </a:prstGeom>
          <a:solidFill>
            <a:srgbClr val="3CB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1" name="ColorPatch">
            <a:extLst>
              <a:ext uri="{FF2B5EF4-FFF2-40B4-BE49-F238E27FC236}">
                <a16:creationId xmlns:a16="http://schemas.microsoft.com/office/drawing/2014/main" id="{D840EC2E-1487-4A69-A809-9929CDB60313}"/>
              </a:ext>
            </a:extLst>
          </p:cNvPr>
          <p:cNvSpPr/>
          <p:nvPr userDrawn="1"/>
        </p:nvSpPr>
        <p:spPr>
          <a:xfrm>
            <a:off x="-342900" y="1028700"/>
            <a:ext cx="317500" cy="317500"/>
          </a:xfrm>
          <a:prstGeom prst="rect">
            <a:avLst/>
          </a:prstGeom>
          <a:solidFill>
            <a:srgbClr val="C0C8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0" name="ColorPatch">
            <a:extLst>
              <a:ext uri="{FF2B5EF4-FFF2-40B4-BE49-F238E27FC236}">
                <a16:creationId xmlns:a16="http://schemas.microsoft.com/office/drawing/2014/main" id="{4BBE9809-F301-459A-87DE-3C5C95F62870}"/>
              </a:ext>
            </a:extLst>
          </p:cNvPr>
          <p:cNvSpPr/>
          <p:nvPr userDrawn="1"/>
        </p:nvSpPr>
        <p:spPr>
          <a:xfrm>
            <a:off x="-342900" y="685800"/>
            <a:ext cx="317500" cy="317500"/>
          </a:xfrm>
          <a:prstGeom prst="rect">
            <a:avLst/>
          </a:prstGeom>
          <a:solidFill>
            <a:srgbClr val="8191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8" name="ColorPatch">
            <a:extLst>
              <a:ext uri="{FF2B5EF4-FFF2-40B4-BE49-F238E27FC236}">
                <a16:creationId xmlns:a16="http://schemas.microsoft.com/office/drawing/2014/main" id="{AD5D23E8-FC29-4F12-AB2C-C32E10546318}"/>
              </a:ext>
            </a:extLst>
          </p:cNvPr>
          <p:cNvSpPr/>
          <p:nvPr userDrawn="1"/>
        </p:nvSpPr>
        <p:spPr>
          <a:xfrm>
            <a:off x="-342900" y="342900"/>
            <a:ext cx="317500" cy="317500"/>
          </a:xfrm>
          <a:prstGeom prst="rect">
            <a:avLst/>
          </a:prstGeom>
          <a:solidFill>
            <a:srgbClr val="425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7" name="ColorPatch">
            <a:extLst>
              <a:ext uri="{FF2B5EF4-FFF2-40B4-BE49-F238E27FC236}">
                <a16:creationId xmlns:a16="http://schemas.microsoft.com/office/drawing/2014/main" id="{57149537-0C06-456D-A4A3-2FBB5503631B}"/>
              </a:ext>
            </a:extLst>
          </p:cNvPr>
          <p:cNvSpPr/>
          <p:nvPr userDrawn="1"/>
        </p:nvSpPr>
        <p:spPr>
          <a:xfrm>
            <a:off x="-342900" y="0"/>
            <a:ext cx="317500" cy="317500"/>
          </a:xfrm>
          <a:prstGeom prst="rect">
            <a:avLst/>
          </a:prstGeom>
          <a:solidFill>
            <a:srgbClr val="0323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0037" y="-1"/>
            <a:ext cx="11609159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/>
          <a:p>
            <a:pPr lvl="0" algn="r"/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038" y="1484313"/>
            <a:ext cx="11591925" cy="4608512"/>
          </a:xfrm>
          <a:prstGeom prst="rect">
            <a:avLst/>
          </a:prstGeom>
        </p:spPr>
        <p:txBody>
          <a:bodyPr vert="horz" lIns="91440" tIns="45720" rIns="90000" bIns="45720" rtlCol="0">
            <a:noAutofit/>
          </a:bodyPr>
          <a:lstStyle/>
          <a:p>
            <a:pPr lvl="0"/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70600" y="6330968"/>
            <a:ext cx="5483314" cy="292554"/>
          </a:xfrm>
          <a:prstGeom prst="rect">
            <a:avLst/>
          </a:prstGeom>
        </p:spPr>
        <p:txBody>
          <a:bodyPr vert="horz" lIns="90000" tIns="45720" rIns="90000" bIns="45720" rtlCol="0" anchor="b"/>
          <a:lstStyle>
            <a:lvl1pPr algn="r">
              <a:defRPr lang="en-US" sz="1100" b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10261" y="6330968"/>
            <a:ext cx="411004" cy="292554"/>
          </a:xfrm>
          <a:prstGeom prst="rect">
            <a:avLst/>
          </a:prstGeom>
        </p:spPr>
        <p:txBody>
          <a:bodyPr vert="horz" lIns="0" tIns="46800" rIns="0" bIns="46800" rtlCol="0" anchor="b"/>
          <a:lstStyle>
            <a:lvl1pPr algn="r">
              <a:defRPr lang="en-US" sz="1100" b="0" smtClean="0">
                <a:solidFill>
                  <a:schemeClr val="tx2"/>
                </a:solidFill>
              </a:defRPr>
            </a:lvl1pPr>
          </a:lstStyle>
          <a:p>
            <a:fld id="{40A7B169-58CE-4E65-B1F9-ACF9E46440C2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57517" y="6330968"/>
            <a:ext cx="1184909" cy="2925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 b="0">
                <a:solidFill>
                  <a:schemeClr val="tx2"/>
                </a:solidFill>
              </a:defRPr>
            </a:lvl1pPr>
          </a:lstStyle>
          <a:p>
            <a:fld id="{33052DD4-CDE3-4E33-AB80-AED4CE4AC39A}" type="datetimeFigureOut">
              <a:rPr lang="en-US" smtClean="0"/>
              <a:t>2/10/2025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3DE2817A-3634-41C4-BE77-0740C5A7811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1556" y="6094699"/>
            <a:ext cx="990025" cy="7632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7CD4E90-0AD7-41F7-BEF4-B339EC998E49}"/>
              </a:ext>
            </a:extLst>
          </p:cNvPr>
          <p:cNvSpPr/>
          <p:nvPr/>
        </p:nvSpPr>
        <p:spPr>
          <a:xfrm>
            <a:off x="12004894" y="0"/>
            <a:ext cx="187105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31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US" sz="3600" b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1938" indent="-261938" algn="l" defTabSz="914400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400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536575" indent="-26670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305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lang="en-US" sz="18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268288" algn="l" defTabSz="914400" rtl="0" eaLnBrk="1" latinLnBrk="0" hangingPunct="1">
        <a:lnSpc>
          <a:spcPct val="10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•"/>
        <a:defRPr lang="en-US" sz="1600" kern="1200" smtClean="0">
          <a:solidFill>
            <a:schemeClr val="tx2"/>
          </a:solidFill>
          <a:latin typeface="+mn-lt"/>
          <a:ea typeface="+mn-ea"/>
          <a:cs typeface="+mn-cs"/>
        </a:defRPr>
      </a:lvl4pPr>
      <a:lvl5pPr marL="1160463" indent="-261938" algn="l" defTabSz="914400" rtl="0" eaLnBrk="1" latinLnBrk="0" hangingPunct="1">
        <a:lnSpc>
          <a:spcPct val="100000"/>
        </a:lnSpc>
        <a:spcBef>
          <a:spcPts val="400"/>
        </a:spcBef>
        <a:buClr>
          <a:schemeClr val="tx2"/>
        </a:buClr>
        <a:buFont typeface="Arial" panose="020B0604020202020204" pitchFamily="34" charset="0"/>
        <a:buChar char="•"/>
        <a:defRPr lang="en-US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9">
          <p15:clr>
            <a:srgbClr val="F26B43"/>
          </p15:clr>
        </p15:guide>
        <p15:guide id="2" pos="7491">
          <p15:clr>
            <a:srgbClr val="F26B43"/>
          </p15:clr>
        </p15:guide>
        <p15:guide id="3" orient="horz" pos="2160">
          <p15:clr>
            <a:srgbClr val="F26B43"/>
          </p15:clr>
        </p15:guide>
        <p15:guide id="4" orient="horz" pos="935">
          <p15:clr>
            <a:srgbClr val="F26B43"/>
          </p15:clr>
        </p15:guide>
        <p15:guide id="5" orient="horz" pos="3838">
          <p15:clr>
            <a:srgbClr val="F26B43"/>
          </p15:clr>
        </p15:guide>
        <p15:guide id="6" orient="horz" pos="822">
          <p15:clr>
            <a:srgbClr val="F26B43"/>
          </p15:clr>
        </p15:guide>
        <p15:guide id="7" pos="3840">
          <p15:clr>
            <a:srgbClr val="F26B43"/>
          </p15:clr>
        </p15:guide>
        <p15:guide id="8" orient="horz" pos="131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FB49D3ED-12A5-44AC-B654-9458A5FBEC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ITC Lubalin Graph Std Book" panose="02060502020205020404" pitchFamily="18" charset="0"/>
              </a:rPr>
              <a:t>Plan de communication</a:t>
            </a:r>
            <a:endParaRPr lang="en-US" b="0" dirty="0">
              <a:latin typeface="ITC Lubalin Graph Std Book" panose="02060502020205020404" pitchFamily="18" charset="0"/>
            </a:endParaRPr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12613E07-DCF2-4461-AFF5-7A705127F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9" y="4319597"/>
            <a:ext cx="5795963" cy="1077764"/>
          </a:xfrm>
        </p:spPr>
        <p:txBody>
          <a:bodyPr/>
          <a:lstStyle/>
          <a:p>
            <a:r>
              <a:rPr lang="fr-FR" dirty="0">
                <a:latin typeface="ITC Lubalin Graph Std Book" panose="02060502020205020404" pitchFamily="18" charset="0"/>
              </a:rPr>
              <a:t>O</a:t>
            </a:r>
            <a:r>
              <a:rPr lang="en-US" dirty="0">
                <a:latin typeface="ITC Lubalin Graph Std Book" panose="02060502020205020404" pitchFamily="18" charset="0"/>
              </a:rPr>
              <a:t>util FMEA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941CBF0-B8C1-4307-BE5E-812E82EBC4B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77B697-CD55-6C81-24F6-42F6BD73375D}"/>
              </a:ext>
            </a:extLst>
          </p:cNvPr>
          <p:cNvSpPr/>
          <p:nvPr/>
        </p:nvSpPr>
        <p:spPr>
          <a:xfrm>
            <a:off x="438828" y="0"/>
            <a:ext cx="549524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pic>
        <p:nvPicPr>
          <p:cNvPr id="2" name="Picture 1" descr="A group of colorful gears&#10;&#10;Description automatically generated">
            <a:extLst>
              <a:ext uri="{FF2B5EF4-FFF2-40B4-BE49-F238E27FC236}">
                <a16:creationId xmlns:a16="http://schemas.microsoft.com/office/drawing/2014/main" id="{5A1E5C5B-0AF9-FC52-A07D-58DCBC15B4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180"/>
          <a:stretch/>
        </p:blipFill>
        <p:spPr>
          <a:xfrm>
            <a:off x="2413188" y="373114"/>
            <a:ext cx="2073764" cy="628322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0B9A35D-CD34-3E86-C492-BE45F14524BC}"/>
              </a:ext>
            </a:extLst>
          </p:cNvPr>
          <p:cNvSpPr/>
          <p:nvPr/>
        </p:nvSpPr>
        <p:spPr>
          <a:xfrm>
            <a:off x="5664631" y="0"/>
            <a:ext cx="1117169" cy="2312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93982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B8A28B-E891-280B-FA9D-03B1D18F3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EB609846-5C47-6C4B-9004-10F22E76E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7CA97B3-26CF-98B1-EDA4-811E6040B410}"/>
              </a:ext>
            </a:extLst>
          </p:cNvPr>
          <p:cNvSpPr/>
          <p:nvPr/>
        </p:nvSpPr>
        <p:spPr>
          <a:xfrm>
            <a:off x="3113777" y="649316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F6BD85A0-3F4E-6C55-BBDC-A90BF3B97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196" y="-49166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Idées d’actions de com’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3E14789-22AF-3B92-1FB1-0E7B2960F5F0}"/>
              </a:ext>
            </a:extLst>
          </p:cNvPr>
          <p:cNvGrpSpPr/>
          <p:nvPr/>
        </p:nvGrpSpPr>
        <p:grpSpPr>
          <a:xfrm>
            <a:off x="2724446" y="665376"/>
            <a:ext cx="3682795" cy="1304925"/>
            <a:chOff x="2724446" y="665376"/>
            <a:chExt cx="3682795" cy="1304925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0F95F32-4813-BD98-93ED-766911EE46DF}"/>
                </a:ext>
              </a:extLst>
            </p:cNvPr>
            <p:cNvSpPr/>
            <p:nvPr/>
          </p:nvSpPr>
          <p:spPr>
            <a:xfrm>
              <a:off x="4912962" y="1363859"/>
              <a:ext cx="1494279" cy="5280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endParaRPr lang="en-US" dirty="0" err="1"/>
            </a:p>
          </p:txBody>
        </p:sp>
        <p:sp>
          <p:nvSpPr>
            <p:cNvPr id="7" name="Title 2">
              <a:extLst>
                <a:ext uri="{FF2B5EF4-FFF2-40B4-BE49-F238E27FC236}">
                  <a16:creationId xmlns:a16="http://schemas.microsoft.com/office/drawing/2014/main" id="{49A72102-9E67-EE80-8C09-E9D248B9FF71}"/>
                </a:ext>
              </a:extLst>
            </p:cNvPr>
            <p:cNvSpPr txBox="1">
              <a:spLocks/>
            </p:cNvSpPr>
            <p:nvPr/>
          </p:nvSpPr>
          <p:spPr>
            <a:xfrm>
              <a:off x="2724446" y="665376"/>
              <a:ext cx="3682795" cy="1304925"/>
            </a:xfrm>
            <a:prstGeom prst="rect">
              <a:avLst/>
            </a:prstGeom>
          </p:spPr>
          <p:txBody>
            <a:bodyPr vert="horz" lIns="91440" tIns="45720" rIns="90000" bIns="45720" rtlCol="0" anchor="ctr">
              <a:noAutofit/>
            </a:bodyPr>
            <a:lstStyle>
              <a:lvl1pPr algn="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lang="en-US" sz="3600" b="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600" dirty="0">
                  <a:solidFill>
                    <a:schemeClr val="accent1"/>
                  </a:solidFill>
                </a:rPr>
                <a:t>Cible secondaire </a:t>
              </a:r>
            </a:p>
          </p:txBody>
        </p:sp>
      </p:grpSp>
      <p:sp>
        <p:nvSpPr>
          <p:cNvPr id="10" name="Title 2">
            <a:extLst>
              <a:ext uri="{FF2B5EF4-FFF2-40B4-BE49-F238E27FC236}">
                <a16:creationId xmlns:a16="http://schemas.microsoft.com/office/drawing/2014/main" id="{9442702B-0D77-43C5-8581-D54EF3214259}"/>
              </a:ext>
            </a:extLst>
          </p:cNvPr>
          <p:cNvSpPr txBox="1">
            <a:spLocks/>
          </p:cNvSpPr>
          <p:nvPr/>
        </p:nvSpPr>
        <p:spPr>
          <a:xfrm>
            <a:off x="1232115" y="3258961"/>
            <a:ext cx="5052447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Vidéo animation pour comprendre ce qu’est une FMEA (vulgarisation) 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En complément de l’infographie des étapes FMEA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Avec un exemple concret (comme l’exemple de l’agrafeuse) &amp; une voix off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Comprendre les étapes de processus de l’outil (</a:t>
            </a:r>
            <a:r>
              <a:rPr lang="fr-FR" sz="1400" dirty="0" err="1">
                <a:solidFill>
                  <a:schemeClr val="accent1"/>
                </a:solidFill>
              </a:rPr>
              <a:t>cf</a:t>
            </a:r>
            <a:r>
              <a:rPr lang="fr-FR" sz="1400" dirty="0">
                <a:solidFill>
                  <a:schemeClr val="accent1"/>
                </a:solidFill>
              </a:rPr>
              <a:t> PPT)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Diffusion : Avril (avec l’infographie) </a:t>
            </a:r>
          </a:p>
          <a:p>
            <a:pPr marL="285750" indent="-285750" algn="l">
              <a:buFontTx/>
              <a:buChar char="-"/>
            </a:pP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C1BE4642-7A62-587D-3058-B18495EC7596}"/>
              </a:ext>
            </a:extLst>
          </p:cNvPr>
          <p:cNvSpPr txBox="1">
            <a:spLocks/>
          </p:cNvSpPr>
          <p:nvPr/>
        </p:nvSpPr>
        <p:spPr>
          <a:xfrm>
            <a:off x="4079924" y="1400394"/>
            <a:ext cx="2678407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solidFill>
                  <a:schemeClr val="accent1"/>
                </a:solidFill>
              </a:rPr>
              <a:t>Vidéo vulgarisation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2BEC76-CF16-EC4D-27BD-FD393C3EF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8351" y="2256145"/>
            <a:ext cx="2770379" cy="15259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567CFC-84BC-122D-0C99-07D6333DD2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4167" y="4439011"/>
            <a:ext cx="2764563" cy="176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04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C601D-70D8-E92B-170D-E9E7F2EA4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D5402CDA-8880-56FE-26AD-4CE1CCAC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87536F2-9236-5EC9-4C3A-F1EAC1832454}"/>
              </a:ext>
            </a:extLst>
          </p:cNvPr>
          <p:cNvSpPr/>
          <p:nvPr/>
        </p:nvSpPr>
        <p:spPr>
          <a:xfrm>
            <a:off x="3113777" y="649316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BDD34258-5F0D-576C-61B9-0CAB927DC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196" y="-49166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Idées d’actions de com’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36A1BD5-C354-1A33-29C3-3225CED3C87E}"/>
              </a:ext>
            </a:extLst>
          </p:cNvPr>
          <p:cNvGrpSpPr/>
          <p:nvPr/>
        </p:nvGrpSpPr>
        <p:grpSpPr>
          <a:xfrm>
            <a:off x="2801937" y="675614"/>
            <a:ext cx="3682795" cy="1304925"/>
            <a:chOff x="2801937" y="675614"/>
            <a:chExt cx="3682795" cy="1304925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1429446E-4824-97D3-5E4C-54CC7F107BEA}"/>
                </a:ext>
              </a:extLst>
            </p:cNvPr>
            <p:cNvSpPr/>
            <p:nvPr/>
          </p:nvSpPr>
          <p:spPr>
            <a:xfrm>
              <a:off x="4912962" y="1363859"/>
              <a:ext cx="1494279" cy="5280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endParaRPr lang="en-US" dirty="0" err="1"/>
            </a:p>
          </p:txBody>
        </p:sp>
        <p:sp>
          <p:nvSpPr>
            <p:cNvPr id="7" name="Title 2">
              <a:extLst>
                <a:ext uri="{FF2B5EF4-FFF2-40B4-BE49-F238E27FC236}">
                  <a16:creationId xmlns:a16="http://schemas.microsoft.com/office/drawing/2014/main" id="{57DB624A-EC09-2F8B-0CED-F7A238D3A007}"/>
                </a:ext>
              </a:extLst>
            </p:cNvPr>
            <p:cNvSpPr txBox="1">
              <a:spLocks/>
            </p:cNvSpPr>
            <p:nvPr/>
          </p:nvSpPr>
          <p:spPr>
            <a:xfrm>
              <a:off x="2801937" y="675614"/>
              <a:ext cx="3682795" cy="1304925"/>
            </a:xfrm>
            <a:prstGeom prst="rect">
              <a:avLst/>
            </a:prstGeom>
          </p:spPr>
          <p:txBody>
            <a:bodyPr vert="horz" lIns="91440" tIns="45720" rIns="90000" bIns="45720" rtlCol="0" anchor="ctr">
              <a:noAutofit/>
            </a:bodyPr>
            <a:lstStyle>
              <a:lvl1pPr algn="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lang="en-US" sz="3600" b="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600" dirty="0">
                  <a:solidFill>
                    <a:schemeClr val="accent1"/>
                  </a:solidFill>
                </a:rPr>
                <a:t>Cible secondaire </a:t>
              </a:r>
            </a:p>
          </p:txBody>
        </p:sp>
      </p:grpSp>
      <p:sp>
        <p:nvSpPr>
          <p:cNvPr id="10" name="Title 2">
            <a:extLst>
              <a:ext uri="{FF2B5EF4-FFF2-40B4-BE49-F238E27FC236}">
                <a16:creationId xmlns:a16="http://schemas.microsoft.com/office/drawing/2014/main" id="{684380FC-26ED-D7EA-1BB8-789730FC0347}"/>
              </a:ext>
            </a:extLst>
          </p:cNvPr>
          <p:cNvSpPr txBox="1">
            <a:spLocks/>
          </p:cNvSpPr>
          <p:nvPr/>
        </p:nvSpPr>
        <p:spPr>
          <a:xfrm>
            <a:off x="1232115" y="3258961"/>
            <a:ext cx="5052447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Vidéo animation pour comprendre ce qu’est une FMEA (vulgarisation) 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En complément de l’infographie des étapes FMEA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Avec un exemple concret (comme l’exemple de l’agrafeuse) &amp; une voix off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Comprendre les étapes de processus de l’outil (</a:t>
            </a:r>
            <a:r>
              <a:rPr lang="fr-FR" sz="1400" dirty="0" err="1">
                <a:solidFill>
                  <a:schemeClr val="accent1"/>
                </a:solidFill>
              </a:rPr>
              <a:t>cf</a:t>
            </a:r>
            <a:r>
              <a:rPr lang="fr-FR" sz="1400" dirty="0">
                <a:solidFill>
                  <a:schemeClr val="accent1"/>
                </a:solidFill>
              </a:rPr>
              <a:t> PPT)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Diffusion : mars (avec l’infographie)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1x post VE + 1 post rappel en avril avec infographie + vidéo 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1x RC &amp; écrans + 1 rappel en avril avec infographie + vidéo </a:t>
            </a:r>
          </a:p>
          <a:p>
            <a:pPr marL="285750" indent="-285750" algn="l">
              <a:buFontTx/>
              <a:buChar char="-"/>
            </a:pP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39814252-31C2-B321-E884-8C6A6A64A92E}"/>
              </a:ext>
            </a:extLst>
          </p:cNvPr>
          <p:cNvSpPr txBox="1">
            <a:spLocks/>
          </p:cNvSpPr>
          <p:nvPr/>
        </p:nvSpPr>
        <p:spPr>
          <a:xfrm>
            <a:off x="4079924" y="1400394"/>
            <a:ext cx="2678407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solidFill>
                  <a:schemeClr val="accent1"/>
                </a:solidFill>
              </a:rPr>
              <a:t>Vidéo vulgarisation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0FA318-C0DE-7152-A517-CED23A632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8351" y="2256145"/>
            <a:ext cx="2770379" cy="15259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7277E45-9CFC-93DC-4731-8828872B70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4167" y="4439011"/>
            <a:ext cx="2764563" cy="176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197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821F5-3A41-A92C-A256-14E1BACB1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979483EE-7AE6-E358-E80E-6CCDE620B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CC37500-9E6C-96AA-8658-F85C0E095EF8}"/>
              </a:ext>
            </a:extLst>
          </p:cNvPr>
          <p:cNvSpPr/>
          <p:nvPr/>
        </p:nvSpPr>
        <p:spPr>
          <a:xfrm>
            <a:off x="3113777" y="649316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F6FC0B16-A978-FD3D-9C2E-DE65A1DDD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196" y="-49166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Idées d’actions de com’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140046A-3323-8677-13BB-705E0C8EBDEB}"/>
              </a:ext>
            </a:extLst>
          </p:cNvPr>
          <p:cNvGrpSpPr/>
          <p:nvPr/>
        </p:nvGrpSpPr>
        <p:grpSpPr>
          <a:xfrm>
            <a:off x="2825185" y="669165"/>
            <a:ext cx="3682795" cy="1304925"/>
            <a:chOff x="2825185" y="669165"/>
            <a:chExt cx="3682795" cy="1304925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EA0EDEF-4C88-3DCA-3025-609FEE93BF7C}"/>
                </a:ext>
              </a:extLst>
            </p:cNvPr>
            <p:cNvSpPr/>
            <p:nvPr/>
          </p:nvSpPr>
          <p:spPr>
            <a:xfrm>
              <a:off x="4912962" y="1363859"/>
              <a:ext cx="1494279" cy="5280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endParaRPr lang="en-US" dirty="0" err="1"/>
            </a:p>
          </p:txBody>
        </p:sp>
        <p:sp>
          <p:nvSpPr>
            <p:cNvPr id="7" name="Title 2">
              <a:extLst>
                <a:ext uri="{FF2B5EF4-FFF2-40B4-BE49-F238E27FC236}">
                  <a16:creationId xmlns:a16="http://schemas.microsoft.com/office/drawing/2014/main" id="{2FBC7478-4DE3-62B6-32FA-D3BF2CD63CD4}"/>
                </a:ext>
              </a:extLst>
            </p:cNvPr>
            <p:cNvSpPr txBox="1">
              <a:spLocks/>
            </p:cNvSpPr>
            <p:nvPr/>
          </p:nvSpPr>
          <p:spPr>
            <a:xfrm>
              <a:off x="2825185" y="669165"/>
              <a:ext cx="3682795" cy="1304925"/>
            </a:xfrm>
            <a:prstGeom prst="rect">
              <a:avLst/>
            </a:prstGeom>
          </p:spPr>
          <p:txBody>
            <a:bodyPr vert="horz" lIns="91440" tIns="45720" rIns="90000" bIns="45720" rtlCol="0" anchor="ctr">
              <a:noAutofit/>
            </a:bodyPr>
            <a:lstStyle>
              <a:lvl1pPr algn="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lang="en-US" sz="3600" b="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600" dirty="0">
                  <a:solidFill>
                    <a:schemeClr val="accent1"/>
                  </a:solidFill>
                </a:rPr>
                <a:t>Cible secondaire</a:t>
              </a:r>
            </a:p>
          </p:txBody>
        </p:sp>
      </p:grpSp>
      <p:sp>
        <p:nvSpPr>
          <p:cNvPr id="4" name="Title 2">
            <a:extLst>
              <a:ext uri="{FF2B5EF4-FFF2-40B4-BE49-F238E27FC236}">
                <a16:creationId xmlns:a16="http://schemas.microsoft.com/office/drawing/2014/main" id="{FA5B6698-1630-885D-5A21-AAF4C3B0707D}"/>
              </a:ext>
            </a:extLst>
          </p:cNvPr>
          <p:cNvSpPr txBox="1">
            <a:spLocks/>
          </p:cNvSpPr>
          <p:nvPr/>
        </p:nvSpPr>
        <p:spPr>
          <a:xfrm>
            <a:off x="2762873" y="1309706"/>
            <a:ext cx="5794455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Infographie étape FMEA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CBC07260-0449-05D3-3C99-8CCB1708EB77}"/>
              </a:ext>
            </a:extLst>
          </p:cNvPr>
          <p:cNvSpPr txBox="1">
            <a:spLocks/>
          </p:cNvSpPr>
          <p:nvPr/>
        </p:nvSpPr>
        <p:spPr>
          <a:xfrm>
            <a:off x="1224365" y="3336453"/>
            <a:ext cx="6152828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Infographie avec les étapes clés FMEA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En complément de la vidéo vulgarisation FMEA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Avec un exemple concret (comme l’exemple de l’agrafeuse)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Comprendre les étapes de processus de l’outil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Diffusion : mars (avec la vidéo)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1x post VE + rappel vidéo 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1x RC &amp; écrans + rappel vidéo </a:t>
            </a:r>
          </a:p>
          <a:p>
            <a:pPr marL="285750" indent="-285750" algn="l">
              <a:buFontTx/>
              <a:buChar char="-"/>
            </a:pPr>
            <a:endParaRPr lang="fr-FR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517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A103B-9BFF-B1AA-FA82-BBFDFFAB5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8A450F76-CB76-EFF6-D171-5B7BCD938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D09003E-02EE-A31C-FD30-D9FAED04F598}"/>
              </a:ext>
            </a:extLst>
          </p:cNvPr>
          <p:cNvSpPr/>
          <p:nvPr/>
        </p:nvSpPr>
        <p:spPr>
          <a:xfrm>
            <a:off x="3113777" y="649316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A562F314-F6EE-D7FE-F661-961C510B7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196" y="-49166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Idées d’actions de com’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2863833-5AFC-16E1-ABAE-AD2B58286A49}"/>
              </a:ext>
            </a:extLst>
          </p:cNvPr>
          <p:cNvGrpSpPr/>
          <p:nvPr/>
        </p:nvGrpSpPr>
        <p:grpSpPr>
          <a:xfrm>
            <a:off x="2826493" y="665376"/>
            <a:ext cx="3682795" cy="1304925"/>
            <a:chOff x="2826493" y="665376"/>
            <a:chExt cx="3682795" cy="1304925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9459614-A1EE-B636-B283-8953B5083A1C}"/>
                </a:ext>
              </a:extLst>
            </p:cNvPr>
            <p:cNvSpPr/>
            <p:nvPr/>
          </p:nvSpPr>
          <p:spPr>
            <a:xfrm>
              <a:off x="4912962" y="1363859"/>
              <a:ext cx="1494279" cy="5280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endParaRPr lang="en-US" dirty="0" err="1"/>
            </a:p>
          </p:txBody>
        </p:sp>
        <p:sp>
          <p:nvSpPr>
            <p:cNvPr id="7" name="Title 2">
              <a:extLst>
                <a:ext uri="{FF2B5EF4-FFF2-40B4-BE49-F238E27FC236}">
                  <a16:creationId xmlns:a16="http://schemas.microsoft.com/office/drawing/2014/main" id="{5FE96CF3-099D-56F1-6E85-E61F97D94641}"/>
                </a:ext>
              </a:extLst>
            </p:cNvPr>
            <p:cNvSpPr txBox="1">
              <a:spLocks/>
            </p:cNvSpPr>
            <p:nvPr/>
          </p:nvSpPr>
          <p:spPr>
            <a:xfrm>
              <a:off x="2826493" y="665376"/>
              <a:ext cx="3682795" cy="1304925"/>
            </a:xfrm>
            <a:prstGeom prst="rect">
              <a:avLst/>
            </a:prstGeom>
          </p:spPr>
          <p:txBody>
            <a:bodyPr vert="horz" lIns="91440" tIns="45720" rIns="90000" bIns="45720" rtlCol="0" anchor="ctr">
              <a:noAutofit/>
            </a:bodyPr>
            <a:lstStyle>
              <a:lvl1pPr algn="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lang="en-US" sz="3600" b="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600" dirty="0">
                  <a:solidFill>
                    <a:schemeClr val="accent1"/>
                  </a:solidFill>
                </a:rPr>
                <a:t>Cible secondaire </a:t>
              </a:r>
            </a:p>
          </p:txBody>
        </p:sp>
      </p:grpSp>
      <p:sp>
        <p:nvSpPr>
          <p:cNvPr id="10" name="Title 2">
            <a:extLst>
              <a:ext uri="{FF2B5EF4-FFF2-40B4-BE49-F238E27FC236}">
                <a16:creationId xmlns:a16="http://schemas.microsoft.com/office/drawing/2014/main" id="{C3A81C8F-F9DE-5D63-3C0F-01851A6F7C06}"/>
              </a:ext>
            </a:extLst>
          </p:cNvPr>
          <p:cNvSpPr txBox="1">
            <a:spLocks/>
          </p:cNvSpPr>
          <p:nvPr/>
        </p:nvSpPr>
        <p:spPr>
          <a:xfrm>
            <a:off x="1232115" y="3258961"/>
            <a:ext cx="5277173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3x témoignages </a:t>
            </a:r>
            <a:r>
              <a:rPr lang="fr-FR" sz="1400" dirty="0" err="1">
                <a:solidFill>
                  <a:schemeClr val="accent1"/>
                </a:solidFill>
              </a:rPr>
              <a:t>success</a:t>
            </a:r>
            <a:r>
              <a:rPr lang="fr-FR" sz="1400" dirty="0">
                <a:solidFill>
                  <a:schemeClr val="accent1"/>
                </a:solidFill>
              </a:rPr>
              <a:t> story FMEA / anticipation du problème/ FMEA problème </a:t>
            </a:r>
          </a:p>
          <a:p>
            <a:pPr algn="l"/>
            <a:r>
              <a:rPr lang="fr-FR" sz="1400" dirty="0">
                <a:solidFill>
                  <a:schemeClr val="accent1"/>
                </a:solidFill>
              </a:rPr>
              <a:t>-    Vulgarisation de l’outil avec des cas concrets 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Articles court sur VE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Diffusion : 1x en avril, 1x en mai et 1x en juin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3x post VE (Avril, mai, juin)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3x RC &amp; écrans (Avril, mai, juin)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Valoriser sur la page intranet FMEA &amp; pendant la </a:t>
            </a:r>
            <a:r>
              <a:rPr lang="fr-FR" sz="1400" dirty="0" err="1">
                <a:solidFill>
                  <a:schemeClr val="accent1"/>
                </a:solidFill>
              </a:rPr>
              <a:t>quality</a:t>
            </a:r>
            <a:r>
              <a:rPr lang="fr-FR" sz="1400" dirty="0">
                <a:solidFill>
                  <a:schemeClr val="accent1"/>
                </a:solidFill>
              </a:rPr>
              <a:t> </a:t>
            </a:r>
            <a:r>
              <a:rPr lang="fr-FR" sz="1400" dirty="0" err="1">
                <a:solidFill>
                  <a:schemeClr val="accent1"/>
                </a:solidFill>
              </a:rPr>
              <a:t>week</a:t>
            </a:r>
            <a:r>
              <a:rPr lang="fr-FR" sz="1400" dirty="0">
                <a:solidFill>
                  <a:schemeClr val="accent1"/>
                </a:solidFill>
              </a:rPr>
              <a:t>  </a:t>
            </a:r>
          </a:p>
          <a:p>
            <a:pPr marL="285750" indent="-285750" algn="l">
              <a:buFontTx/>
              <a:buChar char="-"/>
            </a:pP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8E0D6507-FEB1-8E1D-DB13-C8131C5AA2A6}"/>
              </a:ext>
            </a:extLst>
          </p:cNvPr>
          <p:cNvSpPr txBox="1">
            <a:spLocks/>
          </p:cNvSpPr>
          <p:nvPr/>
        </p:nvSpPr>
        <p:spPr>
          <a:xfrm>
            <a:off x="2606074" y="1309706"/>
            <a:ext cx="6108053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Post VE cas concret / témoignage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BBF501-B7C4-596A-B81A-A3A2BD5B19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3874" b="5242"/>
          <a:stretch/>
        </p:blipFill>
        <p:spPr>
          <a:xfrm>
            <a:off x="6885986" y="3131918"/>
            <a:ext cx="3656281" cy="106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68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604D8A3-AB8F-61E8-F953-024C5041321A}"/>
              </a:ext>
            </a:extLst>
          </p:cNvPr>
          <p:cNvSpPr/>
          <p:nvPr/>
        </p:nvSpPr>
        <p:spPr>
          <a:xfrm>
            <a:off x="7245927" y="1101436"/>
            <a:ext cx="2454334" cy="207818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8" name="Slide Number Placeholder 27" hidden="1">
            <a:extLst>
              <a:ext uri="{FF2B5EF4-FFF2-40B4-BE49-F238E27FC236}">
                <a16:creationId xmlns:a16="http://schemas.microsoft.com/office/drawing/2014/main" id="{9D7F06DA-39CD-4139-8332-23ADB4C7D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62A42E78-4FE3-4E16-9FB9-64A349BFE3FC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pic>
        <p:nvPicPr>
          <p:cNvPr id="7" name="Picture 6" descr="A black background with blue and yellow text&#10;&#10;Description automatically generated">
            <a:extLst>
              <a:ext uri="{FF2B5EF4-FFF2-40B4-BE49-F238E27FC236}">
                <a16:creationId xmlns:a16="http://schemas.microsoft.com/office/drawing/2014/main" id="{6E12C53B-566C-B881-BE51-8750155E71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55" t="22727" r="37784" b="19091"/>
          <a:stretch/>
        </p:blipFill>
        <p:spPr>
          <a:xfrm>
            <a:off x="779924" y="1918633"/>
            <a:ext cx="3138054" cy="3990109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81CE4397-B473-1A84-3ACE-F452358CF271}"/>
              </a:ext>
            </a:extLst>
          </p:cNvPr>
          <p:cNvSpPr txBox="1">
            <a:spLocks/>
          </p:cNvSpPr>
          <p:nvPr/>
        </p:nvSpPr>
        <p:spPr>
          <a:xfrm>
            <a:off x="7111285" y="448973"/>
            <a:ext cx="2647431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accent1"/>
                </a:solidFill>
              </a:rPr>
              <a:t>Logo FMEA</a:t>
            </a:r>
          </a:p>
        </p:txBody>
      </p:sp>
      <p:pic>
        <p:nvPicPr>
          <p:cNvPr id="12" name="Picture 11" descr="A group of colorful gears&#10;&#10;Description automatically generated">
            <a:extLst>
              <a:ext uri="{FF2B5EF4-FFF2-40B4-BE49-F238E27FC236}">
                <a16:creationId xmlns:a16="http://schemas.microsoft.com/office/drawing/2014/main" id="{1361314B-A6B7-CA39-96B3-44467FFA78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761" y="1658213"/>
            <a:ext cx="6738142" cy="4250529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3C25522-2213-7C42-F76F-B7AC296BD516}"/>
              </a:ext>
            </a:extLst>
          </p:cNvPr>
          <p:cNvCxnSpPr/>
          <p:nvPr/>
        </p:nvCxnSpPr>
        <p:spPr>
          <a:xfrm>
            <a:off x="4447309" y="1918633"/>
            <a:ext cx="0" cy="3512349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26260E2-4DD2-3FCD-937E-B797B1AAFDD4}"/>
              </a:ext>
            </a:extLst>
          </p:cNvPr>
          <p:cNvSpPr/>
          <p:nvPr/>
        </p:nvSpPr>
        <p:spPr>
          <a:xfrm>
            <a:off x="900545" y="1149927"/>
            <a:ext cx="3215467" cy="207818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3" name="Title 2">
            <a:extLst>
              <a:ext uri="{FF2B5EF4-FFF2-40B4-BE49-F238E27FC236}">
                <a16:creationId xmlns:a16="http://schemas.microsoft.com/office/drawing/2014/main" id="{E79B8857-8746-C1AF-1625-EEF800CF0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855" y="497464"/>
            <a:ext cx="3483157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Nuage de mots 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67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F3469-7E18-55F4-EBE9-8658E9B22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B1B057B-0A3E-2743-1A29-0F07C834AB9C}"/>
              </a:ext>
            </a:extLst>
          </p:cNvPr>
          <p:cNvSpPr/>
          <p:nvPr/>
        </p:nvSpPr>
        <p:spPr>
          <a:xfrm>
            <a:off x="8505371" y="652463"/>
            <a:ext cx="1277257" cy="207818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8" name="Slide Number Placeholder 27" hidden="1">
            <a:extLst>
              <a:ext uri="{FF2B5EF4-FFF2-40B4-BE49-F238E27FC236}">
                <a16:creationId xmlns:a16="http://schemas.microsoft.com/office/drawing/2014/main" id="{25F61F64-3890-4490-508A-160806D4C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62A42E78-4FE3-4E16-9FB9-64A349BFE3FC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8A673861-D8A8-13C3-7E52-C6EE897EC254}"/>
              </a:ext>
            </a:extLst>
          </p:cNvPr>
          <p:cNvSpPr txBox="1">
            <a:spLocks/>
          </p:cNvSpPr>
          <p:nvPr/>
        </p:nvSpPr>
        <p:spPr>
          <a:xfrm>
            <a:off x="7561227" y="0"/>
            <a:ext cx="2323001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accent1"/>
                </a:solidFill>
              </a:rPr>
              <a:t>Cibles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A7DC7FD-398F-7FFF-E21F-3DA955677CFB}"/>
              </a:ext>
            </a:extLst>
          </p:cNvPr>
          <p:cNvCxnSpPr>
            <a:cxnSpLocks/>
          </p:cNvCxnSpPr>
          <p:nvPr/>
        </p:nvCxnSpPr>
        <p:spPr>
          <a:xfrm>
            <a:off x="5384800" y="1578279"/>
            <a:ext cx="0" cy="4300007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02474D8-598C-3B3A-1085-B1F6C2247317}"/>
              </a:ext>
            </a:extLst>
          </p:cNvPr>
          <p:cNvSpPr/>
          <p:nvPr/>
        </p:nvSpPr>
        <p:spPr>
          <a:xfrm>
            <a:off x="1903618" y="748947"/>
            <a:ext cx="1901373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33" name="Title 2">
            <a:extLst>
              <a:ext uri="{FF2B5EF4-FFF2-40B4-BE49-F238E27FC236}">
                <a16:creationId xmlns:a16="http://schemas.microsoft.com/office/drawing/2014/main" id="{A5A02B08-3EA4-5081-6485-4C6A97D89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903" y="79003"/>
            <a:ext cx="2865088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Objectifs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6EA30779-220C-EAE2-AB9F-1E6201B563EA}"/>
              </a:ext>
            </a:extLst>
          </p:cNvPr>
          <p:cNvSpPr txBox="1">
            <a:spLocks/>
          </p:cNvSpPr>
          <p:nvPr/>
        </p:nvSpPr>
        <p:spPr>
          <a:xfrm>
            <a:off x="6466745" y="2240589"/>
            <a:ext cx="6504764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000" b="1" u="sng" dirty="0">
                <a:solidFill>
                  <a:schemeClr val="accent1"/>
                </a:solidFill>
              </a:rPr>
              <a:t>Périmètre : </a:t>
            </a:r>
          </a:p>
          <a:p>
            <a:pPr marL="342900" indent="-342900" algn="l">
              <a:buFontTx/>
              <a:buChar char="-"/>
            </a:pPr>
            <a:r>
              <a:rPr lang="fr-FR" sz="2000" dirty="0">
                <a:solidFill>
                  <a:srgbClr val="002052"/>
                </a:solidFill>
                <a:effectLst/>
                <a:ea typeface="Aptos" panose="020B0004020202020204" pitchFamily="34" charset="0"/>
              </a:rPr>
              <a:t>Salle blanche (sauf opérateurs) </a:t>
            </a:r>
          </a:p>
          <a:p>
            <a:pPr algn="l"/>
            <a:r>
              <a:rPr lang="fr-FR" sz="2000" dirty="0">
                <a:solidFill>
                  <a:srgbClr val="002052"/>
                </a:solidFill>
                <a:ea typeface="Aptos" panose="020B0004020202020204" pitchFamily="34" charset="0"/>
              </a:rPr>
              <a:t>-   </a:t>
            </a:r>
            <a:r>
              <a:rPr lang="fr-FR" sz="2000" dirty="0">
                <a:solidFill>
                  <a:srgbClr val="002052"/>
                </a:solidFill>
                <a:effectLst/>
                <a:ea typeface="Aptos" panose="020B0004020202020204" pitchFamily="34" charset="0"/>
              </a:rPr>
              <a:t> Facilities</a:t>
            </a:r>
          </a:p>
          <a:p>
            <a:pPr marL="342900" indent="-342900" algn="l">
              <a:buFontTx/>
              <a:buChar char="-"/>
            </a:pPr>
            <a:r>
              <a:rPr lang="fr-FR" sz="2000" dirty="0">
                <a:solidFill>
                  <a:srgbClr val="002052"/>
                </a:solidFill>
                <a:ea typeface="Aptos" panose="020B0004020202020204" pitchFamily="34" charset="0"/>
              </a:rPr>
              <a:t>E</a:t>
            </a:r>
            <a:r>
              <a:rPr lang="fr-FR" sz="2000" dirty="0">
                <a:solidFill>
                  <a:srgbClr val="002052"/>
                </a:solidFill>
                <a:effectLst/>
                <a:ea typeface="Aptos" panose="020B0004020202020204" pitchFamily="34" charset="0"/>
              </a:rPr>
              <a:t>xperts/ingénieurs équipements et process </a:t>
            </a:r>
          </a:p>
          <a:p>
            <a:pPr marL="342900" indent="-342900" algn="l">
              <a:buFontTx/>
              <a:buChar char="-"/>
            </a:pPr>
            <a:r>
              <a:rPr lang="fr-FR" sz="2000" dirty="0">
                <a:solidFill>
                  <a:srgbClr val="002052"/>
                </a:solidFill>
                <a:effectLst/>
                <a:ea typeface="Aptos" panose="020B0004020202020204" pitchFamily="34" charset="0"/>
              </a:rPr>
              <a:t>TDP</a:t>
            </a:r>
          </a:p>
          <a:p>
            <a:pPr marL="342900" indent="-342900" algn="l">
              <a:buFontTx/>
              <a:buChar char="-"/>
            </a:pPr>
            <a:r>
              <a:rPr lang="fr-FR" sz="2000" dirty="0">
                <a:solidFill>
                  <a:srgbClr val="002052"/>
                </a:solidFill>
                <a:effectLst/>
                <a:ea typeface="Aptos" panose="020B0004020202020204" pitchFamily="34" charset="0"/>
              </a:rPr>
              <a:t>IT</a:t>
            </a:r>
            <a:r>
              <a:rPr lang="fr-FR" sz="20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4659A4F-E54D-97BE-A540-040606F18623}"/>
              </a:ext>
            </a:extLst>
          </p:cNvPr>
          <p:cNvSpPr/>
          <p:nvPr/>
        </p:nvSpPr>
        <p:spPr>
          <a:xfrm>
            <a:off x="7203458" y="1631157"/>
            <a:ext cx="4195546" cy="207818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41A1AEF-DB86-D6EF-A371-7829CE099484}"/>
              </a:ext>
            </a:extLst>
          </p:cNvPr>
          <p:cNvSpPr txBox="1">
            <a:spLocks/>
          </p:cNvSpPr>
          <p:nvPr/>
        </p:nvSpPr>
        <p:spPr>
          <a:xfrm>
            <a:off x="6966682" y="987058"/>
            <a:ext cx="4533059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>
                <a:solidFill>
                  <a:schemeClr val="accent1"/>
                </a:solidFill>
              </a:rPr>
              <a:t>Actuelles : Utilisateurs de l’outil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04C841A-B014-FA54-11A6-39373D4BF13D}"/>
              </a:ext>
            </a:extLst>
          </p:cNvPr>
          <p:cNvSpPr/>
          <p:nvPr/>
        </p:nvSpPr>
        <p:spPr>
          <a:xfrm>
            <a:off x="8273142" y="3828880"/>
            <a:ext cx="1741714" cy="171791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95419048-7724-D42E-8BDF-0DC01FFF90FE}"/>
              </a:ext>
            </a:extLst>
          </p:cNvPr>
          <p:cNvSpPr txBox="1">
            <a:spLocks/>
          </p:cNvSpPr>
          <p:nvPr/>
        </p:nvSpPr>
        <p:spPr>
          <a:xfrm>
            <a:off x="5725256" y="3179508"/>
            <a:ext cx="4296283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>
                <a:solidFill>
                  <a:schemeClr val="accent1"/>
                </a:solidFill>
              </a:rPr>
              <a:t>Potentielles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E2488F59-C50E-8908-39EB-914439242E01}"/>
              </a:ext>
            </a:extLst>
          </p:cNvPr>
          <p:cNvSpPr txBox="1">
            <a:spLocks/>
          </p:cNvSpPr>
          <p:nvPr/>
        </p:nvSpPr>
        <p:spPr>
          <a:xfrm>
            <a:off x="6466745" y="3964948"/>
            <a:ext cx="5657304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000" dirty="0">
                <a:solidFill>
                  <a:schemeClr val="accent1"/>
                </a:solidFill>
              </a:rPr>
              <a:t>-    Newcomers</a:t>
            </a:r>
            <a:br>
              <a:rPr lang="fr-FR" sz="2000" dirty="0">
                <a:solidFill>
                  <a:schemeClr val="accent1"/>
                </a:solidFill>
              </a:rPr>
            </a:br>
            <a:r>
              <a:rPr lang="fr-FR" sz="2000" dirty="0">
                <a:solidFill>
                  <a:schemeClr val="accent1"/>
                </a:solidFill>
              </a:rPr>
              <a:t>-    Intégralité des équipes site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43D0200-BCC9-B9F1-F6A5-9F3F6ABE9F1E}"/>
              </a:ext>
            </a:extLst>
          </p:cNvPr>
          <p:cNvSpPr/>
          <p:nvPr/>
        </p:nvSpPr>
        <p:spPr>
          <a:xfrm>
            <a:off x="8672284" y="5269873"/>
            <a:ext cx="943429" cy="21431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2FA45A47-1C61-563D-B804-338E6207AC3D}"/>
              </a:ext>
            </a:extLst>
          </p:cNvPr>
          <p:cNvSpPr txBox="1">
            <a:spLocks/>
          </p:cNvSpPr>
          <p:nvPr/>
        </p:nvSpPr>
        <p:spPr>
          <a:xfrm>
            <a:off x="7065572" y="4666708"/>
            <a:ext cx="2486640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>
                <a:solidFill>
                  <a:schemeClr val="accent1"/>
                </a:solidFill>
              </a:rPr>
              <a:t>Relai</a:t>
            </a:r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8C336EE6-43A0-74F6-76B1-A5B5B4711CEF}"/>
              </a:ext>
            </a:extLst>
          </p:cNvPr>
          <p:cNvSpPr txBox="1">
            <a:spLocks/>
          </p:cNvSpPr>
          <p:nvPr/>
        </p:nvSpPr>
        <p:spPr>
          <a:xfrm>
            <a:off x="6466745" y="5373657"/>
            <a:ext cx="5657304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000" dirty="0">
                <a:solidFill>
                  <a:schemeClr val="accent1"/>
                </a:solidFill>
              </a:rPr>
              <a:t>-    RH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3D61D3EE-C5E8-E0D9-2440-F27929A5A0B8}"/>
              </a:ext>
            </a:extLst>
          </p:cNvPr>
          <p:cNvSpPr txBox="1">
            <a:spLocks/>
          </p:cNvSpPr>
          <p:nvPr/>
        </p:nvSpPr>
        <p:spPr>
          <a:xfrm>
            <a:off x="875844" y="2672706"/>
            <a:ext cx="4308525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Tx/>
              <a:buChar char="-"/>
            </a:pPr>
            <a:r>
              <a:rPr lang="fr-FR" sz="2000" dirty="0">
                <a:solidFill>
                  <a:srgbClr val="002052"/>
                </a:solidFill>
                <a:effectLst/>
                <a:ea typeface="Aptos" panose="020B0004020202020204" pitchFamily="34" charset="0"/>
              </a:rPr>
              <a:t>Former et sensibiliser les utilisateurs actuels de l’outil FMEA </a:t>
            </a:r>
          </a:p>
          <a:p>
            <a:pPr marL="342900" indent="-342900" algn="l">
              <a:buFontTx/>
              <a:buChar char="-"/>
            </a:pPr>
            <a:r>
              <a:rPr lang="fr-FR" sz="2000" dirty="0">
                <a:solidFill>
                  <a:srgbClr val="002052"/>
                </a:solidFill>
                <a:effectLst/>
                <a:ea typeface="Aptos" panose="020B0004020202020204" pitchFamily="34" charset="0"/>
              </a:rPr>
              <a:t>Susciter l’intérêt des non-utilisateurs pour un usage potentiel</a:t>
            </a:r>
          </a:p>
          <a:p>
            <a:pPr marL="342900" indent="-342900" algn="l">
              <a:buFontTx/>
              <a:buChar char="-"/>
            </a:pPr>
            <a:r>
              <a:rPr lang="fr-FR" sz="2000" dirty="0">
                <a:solidFill>
                  <a:srgbClr val="002052"/>
                </a:solidFill>
                <a:ea typeface="Aptos" panose="020B0004020202020204" pitchFamily="34" charset="0"/>
              </a:rPr>
              <a:t>Relayer l’outil à travers les RH </a:t>
            </a:r>
            <a:r>
              <a:rPr lang="fr-FR" sz="2000" dirty="0">
                <a:solidFill>
                  <a:srgbClr val="002052"/>
                </a:solidFill>
                <a:effectLst/>
                <a:ea typeface="Aptos" panose="020B0004020202020204" pitchFamily="34" charset="0"/>
              </a:rPr>
              <a:t>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3EEBD64-1AB0-A9FC-F54A-BB7C9CDA2621}"/>
              </a:ext>
            </a:extLst>
          </p:cNvPr>
          <p:cNvSpPr/>
          <p:nvPr/>
        </p:nvSpPr>
        <p:spPr>
          <a:xfrm>
            <a:off x="836568" y="2368424"/>
            <a:ext cx="380234" cy="207818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A551F80-D25E-AA7E-F81A-909FA37FF3D5}"/>
              </a:ext>
            </a:extLst>
          </p:cNvPr>
          <p:cNvSpPr/>
          <p:nvPr/>
        </p:nvSpPr>
        <p:spPr>
          <a:xfrm>
            <a:off x="829823" y="3221259"/>
            <a:ext cx="380234" cy="207818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D267959-EC20-7D9C-71E1-0E6A0733717E}"/>
              </a:ext>
            </a:extLst>
          </p:cNvPr>
          <p:cNvSpPr/>
          <p:nvPr/>
        </p:nvSpPr>
        <p:spPr>
          <a:xfrm>
            <a:off x="836568" y="4044090"/>
            <a:ext cx="380234" cy="207818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2525816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8765A-427F-1228-604E-69E0C215B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B4EBE27A-EBA2-F77C-E1E2-CEC3AEC8F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C2D08F5-0797-FA11-6B6C-12B115AF767E}"/>
              </a:ext>
            </a:extLst>
          </p:cNvPr>
          <p:cNvSpPr/>
          <p:nvPr/>
        </p:nvSpPr>
        <p:spPr>
          <a:xfrm>
            <a:off x="3656218" y="811194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DB8EFB88-22B6-4EC8-9532-1B4A5F0D4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6637" y="112712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Objectifs réels par cible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124745E-4CE4-BEBD-0675-2E1BDA7E0E09}"/>
              </a:ext>
            </a:extLst>
          </p:cNvPr>
          <p:cNvSpPr/>
          <p:nvPr/>
        </p:nvSpPr>
        <p:spPr>
          <a:xfrm>
            <a:off x="1333575" y="2115089"/>
            <a:ext cx="3237118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C39D8AB4-F373-FCF2-E879-A8F9A806C9D4}"/>
              </a:ext>
            </a:extLst>
          </p:cNvPr>
          <p:cNvSpPr txBox="1">
            <a:spLocks/>
          </p:cNvSpPr>
          <p:nvPr/>
        </p:nvSpPr>
        <p:spPr>
          <a:xfrm>
            <a:off x="887897" y="1416607"/>
            <a:ext cx="3682795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accent1"/>
                </a:solidFill>
              </a:rPr>
              <a:t>Cible principale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FA9D614-C981-393C-182E-3472AD263313}"/>
              </a:ext>
            </a:extLst>
          </p:cNvPr>
          <p:cNvSpPr/>
          <p:nvPr/>
        </p:nvSpPr>
        <p:spPr>
          <a:xfrm>
            <a:off x="6819900" y="2116119"/>
            <a:ext cx="4484202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C7E86E54-FD52-A17E-D686-22066AE29189}"/>
              </a:ext>
            </a:extLst>
          </p:cNvPr>
          <p:cNvSpPr txBox="1">
            <a:spLocks/>
          </p:cNvSpPr>
          <p:nvPr/>
        </p:nvSpPr>
        <p:spPr>
          <a:xfrm>
            <a:off x="6619876" y="1417636"/>
            <a:ext cx="4684226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accent1"/>
                </a:solidFill>
              </a:rPr>
              <a:t>Cible secondaire/relai 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56028007-9798-1DC5-4BED-76B57860D970}"/>
              </a:ext>
            </a:extLst>
          </p:cNvPr>
          <p:cNvSpPr txBox="1">
            <a:spLocks/>
          </p:cNvSpPr>
          <p:nvPr/>
        </p:nvSpPr>
        <p:spPr>
          <a:xfrm>
            <a:off x="1333575" y="3612035"/>
            <a:ext cx="3383604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Créations de procédures (one page) &amp; tutos pour aider à utiliser l’outil FMEA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Simplifier l’accès aux informations et à l’usage de l’outil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Rendre autonome les utilisateurs 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35F165B2-39E7-D6CB-E336-6570541F7C71}"/>
              </a:ext>
            </a:extLst>
          </p:cNvPr>
          <p:cNvSpPr txBox="1">
            <a:spLocks/>
          </p:cNvSpPr>
          <p:nvPr/>
        </p:nvSpPr>
        <p:spPr>
          <a:xfrm>
            <a:off x="6874977" y="3735860"/>
            <a:ext cx="4684226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Vulgariser l’outil (de + en + utilisé)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Fédérer les équipes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Simplifier la « veille » pour anticiper des potentiels problèmes « système » (ex : documentation, logiciel, migration ST Talent à Oracle, machines, produit, recette, procédure…)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Donner l’accès à l’outil pour pouvoir capitaliser des connaissances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94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BADEE-AC73-0DEC-BB6A-94832A1BA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39B836FC-BD20-6452-4A8D-7C3B332BC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6FE34F6-CD78-B07C-9008-341077500EE0}"/>
              </a:ext>
            </a:extLst>
          </p:cNvPr>
          <p:cNvSpPr/>
          <p:nvPr/>
        </p:nvSpPr>
        <p:spPr>
          <a:xfrm>
            <a:off x="3656218" y="811194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213FE94D-2066-16CD-DBDC-EF55CAE9A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6637" y="112712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Objectifs réels par cible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8709FB6-AEBB-2F60-C80C-FB006F280BEE}"/>
              </a:ext>
            </a:extLst>
          </p:cNvPr>
          <p:cNvSpPr/>
          <p:nvPr/>
        </p:nvSpPr>
        <p:spPr>
          <a:xfrm>
            <a:off x="1333575" y="2115089"/>
            <a:ext cx="3237118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A4F2169C-3A60-2674-B7F7-BACAE439316F}"/>
              </a:ext>
            </a:extLst>
          </p:cNvPr>
          <p:cNvSpPr txBox="1">
            <a:spLocks/>
          </p:cNvSpPr>
          <p:nvPr/>
        </p:nvSpPr>
        <p:spPr>
          <a:xfrm>
            <a:off x="887897" y="1416607"/>
            <a:ext cx="3682795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accent1"/>
                </a:solidFill>
              </a:rPr>
              <a:t>Cible principale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8EDC80D-827C-F1FF-7B1E-D15032598136}"/>
              </a:ext>
            </a:extLst>
          </p:cNvPr>
          <p:cNvSpPr/>
          <p:nvPr/>
        </p:nvSpPr>
        <p:spPr>
          <a:xfrm>
            <a:off x="6819900" y="2116119"/>
            <a:ext cx="4484202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9391F384-3D85-BD4D-F1CC-8B7EC7E85735}"/>
              </a:ext>
            </a:extLst>
          </p:cNvPr>
          <p:cNvSpPr txBox="1">
            <a:spLocks/>
          </p:cNvSpPr>
          <p:nvPr/>
        </p:nvSpPr>
        <p:spPr>
          <a:xfrm>
            <a:off x="6619876" y="1417636"/>
            <a:ext cx="4684226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accent1"/>
                </a:solidFill>
              </a:rPr>
              <a:t>Cible secondaire/relai 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7BBBF45C-9D47-60B6-0816-B054DB467823}"/>
              </a:ext>
            </a:extLst>
          </p:cNvPr>
          <p:cNvSpPr txBox="1">
            <a:spLocks/>
          </p:cNvSpPr>
          <p:nvPr/>
        </p:nvSpPr>
        <p:spPr>
          <a:xfrm>
            <a:off x="1333575" y="3612035"/>
            <a:ext cx="3383604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Créations de procédures (one page) &amp; tutos pour aider à utiliser l’outil FMEA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Simplifier l’accès aux informations et à l’usage de l’outil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Rendre autonome les utilisateurs 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C5CC031-69B8-70A8-717C-1248C8BFAE9E}"/>
              </a:ext>
            </a:extLst>
          </p:cNvPr>
          <p:cNvSpPr txBox="1">
            <a:spLocks/>
          </p:cNvSpPr>
          <p:nvPr/>
        </p:nvSpPr>
        <p:spPr>
          <a:xfrm>
            <a:off x="6874977" y="3735860"/>
            <a:ext cx="4684226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Vulgariser l’outil (de + en + utilisé)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Fédérer les équipes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Simplifier la « veille » pour anticiper des potentiels problèmes « système » (ex : documentation, logiciel, migration ST Talent à Oracle, machines, produit, recette, procédure…)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 algn="l"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205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Donner l’accès à l’outil pour pouvoir capitaliser des connaissances </a:t>
            </a:r>
            <a:endParaRPr lang="en-US" sz="1800" dirty="0">
              <a:solidFill>
                <a:srgbClr val="00205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27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911CC-39B8-9CA9-7628-2D232323D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4F5D6C2C-F0CC-7007-BD5D-85CF16645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C96EA13-AEB9-4DC3-00E8-B758D4E0B401}"/>
              </a:ext>
            </a:extLst>
          </p:cNvPr>
          <p:cNvSpPr/>
          <p:nvPr/>
        </p:nvSpPr>
        <p:spPr>
          <a:xfrm>
            <a:off x="3656218" y="811194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22C130A9-1F1F-95EC-ED74-F2AA83799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6637" y="112712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Idées d’actions de com’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CAFEF60-55FD-F23B-9CD6-E64EEE30E342}"/>
              </a:ext>
            </a:extLst>
          </p:cNvPr>
          <p:cNvSpPr/>
          <p:nvPr/>
        </p:nvSpPr>
        <p:spPr>
          <a:xfrm>
            <a:off x="1333575" y="2115089"/>
            <a:ext cx="3237118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7AB57AC4-CF2F-AA71-121C-7217FB3A8709}"/>
              </a:ext>
            </a:extLst>
          </p:cNvPr>
          <p:cNvSpPr txBox="1">
            <a:spLocks/>
          </p:cNvSpPr>
          <p:nvPr/>
        </p:nvSpPr>
        <p:spPr>
          <a:xfrm>
            <a:off x="887897" y="1416607"/>
            <a:ext cx="3682795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accent1"/>
                </a:solidFill>
              </a:rPr>
              <a:t>Cible principale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E1A46AA-C6E2-DA24-B6A5-A196A6C4C311}"/>
              </a:ext>
            </a:extLst>
          </p:cNvPr>
          <p:cNvSpPr/>
          <p:nvPr/>
        </p:nvSpPr>
        <p:spPr>
          <a:xfrm>
            <a:off x="6819900" y="2116119"/>
            <a:ext cx="4484202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786B3E4C-83DE-B150-5815-063002102268}"/>
              </a:ext>
            </a:extLst>
          </p:cNvPr>
          <p:cNvSpPr txBox="1">
            <a:spLocks/>
          </p:cNvSpPr>
          <p:nvPr/>
        </p:nvSpPr>
        <p:spPr>
          <a:xfrm>
            <a:off x="6619876" y="1417636"/>
            <a:ext cx="4684226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chemeClr val="accent1"/>
                </a:solidFill>
              </a:rPr>
              <a:t>Cible secondaire/relai </a:t>
            </a:r>
          </a:p>
        </p:txBody>
      </p:sp>
      <p:pic>
        <p:nvPicPr>
          <p:cNvPr id="4" name="Picture 3" descr="A cartoon bee holding a stick&#10;&#10;Description automatically generated">
            <a:extLst>
              <a:ext uri="{FF2B5EF4-FFF2-40B4-BE49-F238E27FC236}">
                <a16:creationId xmlns:a16="http://schemas.microsoft.com/office/drawing/2014/main" id="{8FFA42C7-AE32-27AB-6C6F-FB6A88E0F9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063" y="2515155"/>
            <a:ext cx="1002794" cy="1194818"/>
          </a:xfrm>
          <a:prstGeom prst="rect">
            <a:avLst/>
          </a:prstGeom>
        </p:spPr>
      </p:pic>
      <p:sp>
        <p:nvSpPr>
          <p:cNvPr id="12" name="Title 2">
            <a:extLst>
              <a:ext uri="{FF2B5EF4-FFF2-40B4-BE49-F238E27FC236}">
                <a16:creationId xmlns:a16="http://schemas.microsoft.com/office/drawing/2014/main" id="{A009500C-199A-BB98-107D-4A58008870D4}"/>
              </a:ext>
            </a:extLst>
          </p:cNvPr>
          <p:cNvSpPr txBox="1">
            <a:spLocks/>
          </p:cNvSpPr>
          <p:nvPr/>
        </p:nvSpPr>
        <p:spPr>
          <a:xfrm>
            <a:off x="2488662" y="2615005"/>
            <a:ext cx="1586971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Tutos vidéo de Marlène</a:t>
            </a: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2A47AAD6-5A79-D126-F1AF-9248070A8D2C}"/>
              </a:ext>
            </a:extLst>
          </p:cNvPr>
          <p:cNvSpPr txBox="1">
            <a:spLocks/>
          </p:cNvSpPr>
          <p:nvPr/>
        </p:nvSpPr>
        <p:spPr>
          <a:xfrm>
            <a:off x="2456373" y="4086716"/>
            <a:ext cx="1725720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One page post-formation</a:t>
            </a: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111267D0-280C-AD4E-47D7-F625FCC0AC30}"/>
              </a:ext>
            </a:extLst>
          </p:cNvPr>
          <p:cNvSpPr txBox="1">
            <a:spLocks/>
          </p:cNvSpPr>
          <p:nvPr/>
        </p:nvSpPr>
        <p:spPr>
          <a:xfrm>
            <a:off x="2320148" y="5186295"/>
            <a:ext cx="1924000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Nouvel intranet FMEA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E17F4E0-8422-7344-1058-81F0D5C186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3532" y="3964471"/>
            <a:ext cx="942975" cy="133770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D1335D7-6DDC-5CB4-6CD3-C07CABEEC1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069" y="5684771"/>
            <a:ext cx="1231900" cy="307975"/>
          </a:xfrm>
          <a:prstGeom prst="rect">
            <a:avLst/>
          </a:prstGeom>
        </p:spPr>
      </p:pic>
      <p:sp>
        <p:nvSpPr>
          <p:cNvPr id="19" name="Title 2">
            <a:extLst>
              <a:ext uri="{FF2B5EF4-FFF2-40B4-BE49-F238E27FC236}">
                <a16:creationId xmlns:a16="http://schemas.microsoft.com/office/drawing/2014/main" id="{A281A350-023D-DECC-EF87-797FC3ACAFC5}"/>
              </a:ext>
            </a:extLst>
          </p:cNvPr>
          <p:cNvSpPr txBox="1">
            <a:spLocks/>
          </p:cNvSpPr>
          <p:nvPr/>
        </p:nvSpPr>
        <p:spPr>
          <a:xfrm>
            <a:off x="8711074" y="2292499"/>
            <a:ext cx="2678407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solidFill>
                  <a:schemeClr val="accent1"/>
                </a:solidFill>
              </a:rPr>
              <a:t>Vidéo vulgarisation</a:t>
            </a: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B33B67E9-EB4F-8EAD-3C4F-0F6D4E6BC1B3}"/>
              </a:ext>
            </a:extLst>
          </p:cNvPr>
          <p:cNvSpPr txBox="1">
            <a:spLocks/>
          </p:cNvSpPr>
          <p:nvPr/>
        </p:nvSpPr>
        <p:spPr>
          <a:xfrm>
            <a:off x="9058719" y="4787901"/>
            <a:ext cx="2551542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Post VE cas concret / témoignage </a:t>
            </a:r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CC2B2A98-6484-9727-F571-13DA88D69099}"/>
              </a:ext>
            </a:extLst>
          </p:cNvPr>
          <p:cNvSpPr txBox="1">
            <a:spLocks/>
          </p:cNvSpPr>
          <p:nvPr/>
        </p:nvSpPr>
        <p:spPr>
          <a:xfrm>
            <a:off x="9381614" y="3540200"/>
            <a:ext cx="1922488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Infographie étape FMEA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82B54FE-4A79-3D7A-8E9F-6161089A3F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0087" y="2526828"/>
            <a:ext cx="1452563" cy="8001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B5624C7-735F-C07F-359C-D3D3AFD7B06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13874" b="5242"/>
          <a:stretch/>
        </p:blipFill>
        <p:spPr>
          <a:xfrm>
            <a:off x="7295074" y="5111276"/>
            <a:ext cx="1763645" cy="51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2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9FD0A-1C2F-4E05-14D6-FA05E04C3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E8DF6E2C-7E9E-3634-A60E-DADBF065C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8071638-E26F-FBB2-23DC-D14A16C862AD}"/>
              </a:ext>
            </a:extLst>
          </p:cNvPr>
          <p:cNvSpPr/>
          <p:nvPr/>
        </p:nvSpPr>
        <p:spPr>
          <a:xfrm>
            <a:off x="3113777" y="649316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280CD8D1-F0EC-4510-9FB3-4222CDF39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196" y="-49166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Idées d’actions de com’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DEA60C-D229-5D6A-F7E8-4055EB3120E2}"/>
              </a:ext>
            </a:extLst>
          </p:cNvPr>
          <p:cNvGrpSpPr/>
          <p:nvPr/>
        </p:nvGrpSpPr>
        <p:grpSpPr>
          <a:xfrm>
            <a:off x="2724446" y="665376"/>
            <a:ext cx="3682795" cy="1304925"/>
            <a:chOff x="2724446" y="665376"/>
            <a:chExt cx="3682795" cy="1304925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D094FAC4-AD11-1141-C55C-67CB4F9BF9CF}"/>
                </a:ext>
              </a:extLst>
            </p:cNvPr>
            <p:cNvSpPr/>
            <p:nvPr/>
          </p:nvSpPr>
          <p:spPr>
            <a:xfrm>
              <a:off x="4912962" y="1363859"/>
              <a:ext cx="1494279" cy="5280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endParaRPr lang="en-US" dirty="0" err="1"/>
            </a:p>
          </p:txBody>
        </p:sp>
        <p:sp>
          <p:nvSpPr>
            <p:cNvPr id="7" name="Title 2">
              <a:extLst>
                <a:ext uri="{FF2B5EF4-FFF2-40B4-BE49-F238E27FC236}">
                  <a16:creationId xmlns:a16="http://schemas.microsoft.com/office/drawing/2014/main" id="{665DDA31-C463-DC0C-1213-8BADE446F8BE}"/>
                </a:ext>
              </a:extLst>
            </p:cNvPr>
            <p:cNvSpPr txBox="1">
              <a:spLocks/>
            </p:cNvSpPr>
            <p:nvPr/>
          </p:nvSpPr>
          <p:spPr>
            <a:xfrm>
              <a:off x="2724446" y="665376"/>
              <a:ext cx="3682795" cy="1304925"/>
            </a:xfrm>
            <a:prstGeom prst="rect">
              <a:avLst/>
            </a:prstGeom>
          </p:spPr>
          <p:txBody>
            <a:bodyPr vert="horz" lIns="91440" tIns="45720" rIns="90000" bIns="45720" rtlCol="0" anchor="ctr">
              <a:noAutofit/>
            </a:bodyPr>
            <a:lstStyle>
              <a:lvl1pPr algn="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lang="en-US" sz="3600" b="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600" dirty="0">
                  <a:solidFill>
                    <a:schemeClr val="accent1"/>
                  </a:solidFill>
                </a:rPr>
                <a:t>Cible principale </a:t>
              </a:r>
            </a:p>
          </p:txBody>
        </p:sp>
      </p:grpSp>
      <p:pic>
        <p:nvPicPr>
          <p:cNvPr id="4" name="Picture 3" descr="A cartoon bee holding a stick&#10;&#10;Description automatically generated">
            <a:extLst>
              <a:ext uri="{FF2B5EF4-FFF2-40B4-BE49-F238E27FC236}">
                <a16:creationId xmlns:a16="http://schemas.microsoft.com/office/drawing/2014/main" id="{A33D3079-A15B-F256-9B6A-63E0739B07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461" y="2368575"/>
            <a:ext cx="1940605" cy="2312209"/>
          </a:xfrm>
          <a:prstGeom prst="rect">
            <a:avLst/>
          </a:prstGeom>
        </p:spPr>
      </p:pic>
      <p:sp>
        <p:nvSpPr>
          <p:cNvPr id="12" name="Title 2">
            <a:extLst>
              <a:ext uri="{FF2B5EF4-FFF2-40B4-BE49-F238E27FC236}">
                <a16:creationId xmlns:a16="http://schemas.microsoft.com/office/drawing/2014/main" id="{B9C5BB25-5092-3FB4-2E1B-A95610EF9352}"/>
              </a:ext>
            </a:extLst>
          </p:cNvPr>
          <p:cNvSpPr txBox="1">
            <a:spLocks/>
          </p:cNvSpPr>
          <p:nvPr/>
        </p:nvSpPr>
        <p:spPr>
          <a:xfrm>
            <a:off x="2731673" y="1506546"/>
            <a:ext cx="5802931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Tutos vidéo de Marlène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2B65D14E-7186-545A-637C-03C045B189A8}"/>
              </a:ext>
            </a:extLst>
          </p:cNvPr>
          <p:cNvSpPr txBox="1">
            <a:spLocks/>
          </p:cNvSpPr>
          <p:nvPr/>
        </p:nvSpPr>
        <p:spPr>
          <a:xfrm>
            <a:off x="1596262" y="3120137"/>
            <a:ext cx="6625589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La vidéo contient 46 tutos (entre 15s &amp; 3mn)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Elle sera mise à disposition sur l’intranet FMEA (créée pendant la refonte de l’intranet)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1 post VE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RC &amp; écrans x 1 semaine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Réunion d’équipe </a:t>
            </a:r>
          </a:p>
        </p:txBody>
      </p:sp>
    </p:spTree>
    <p:extLst>
      <p:ext uri="{BB962C8B-B14F-4D97-AF65-F5344CB8AC3E}">
        <p14:creationId xmlns:p14="http://schemas.microsoft.com/office/powerpoint/2010/main" val="3141054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85B09-F1FD-4EBD-6622-BBCF56904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C0CB7C54-5927-86F0-C76B-380CF3CB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0013E56-8453-FD83-D383-29870B390880}"/>
              </a:ext>
            </a:extLst>
          </p:cNvPr>
          <p:cNvSpPr/>
          <p:nvPr/>
        </p:nvSpPr>
        <p:spPr>
          <a:xfrm>
            <a:off x="3113777" y="649316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B1FF1E59-85F0-FADF-6B2E-0E62E691A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196" y="-49166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Idées d’actions de com’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EFCE626-5234-FA54-54A7-9E568D7D85DD}"/>
              </a:ext>
            </a:extLst>
          </p:cNvPr>
          <p:cNvGrpSpPr/>
          <p:nvPr/>
        </p:nvGrpSpPr>
        <p:grpSpPr>
          <a:xfrm>
            <a:off x="2724446" y="665376"/>
            <a:ext cx="3682795" cy="1304925"/>
            <a:chOff x="2724446" y="665376"/>
            <a:chExt cx="3682795" cy="1304925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8C402D78-C4BC-A4C0-830A-5A7FC09D38D8}"/>
                </a:ext>
              </a:extLst>
            </p:cNvPr>
            <p:cNvSpPr/>
            <p:nvPr/>
          </p:nvSpPr>
          <p:spPr>
            <a:xfrm>
              <a:off x="4912962" y="1363859"/>
              <a:ext cx="1494279" cy="5280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endParaRPr lang="en-US" dirty="0" err="1"/>
            </a:p>
          </p:txBody>
        </p:sp>
        <p:sp>
          <p:nvSpPr>
            <p:cNvPr id="7" name="Title 2">
              <a:extLst>
                <a:ext uri="{FF2B5EF4-FFF2-40B4-BE49-F238E27FC236}">
                  <a16:creationId xmlns:a16="http://schemas.microsoft.com/office/drawing/2014/main" id="{B04EA534-AD59-EB52-8F8A-A0F996421BBD}"/>
                </a:ext>
              </a:extLst>
            </p:cNvPr>
            <p:cNvSpPr txBox="1">
              <a:spLocks/>
            </p:cNvSpPr>
            <p:nvPr/>
          </p:nvSpPr>
          <p:spPr>
            <a:xfrm>
              <a:off x="2724446" y="665376"/>
              <a:ext cx="3682795" cy="1304925"/>
            </a:xfrm>
            <a:prstGeom prst="rect">
              <a:avLst/>
            </a:prstGeom>
          </p:spPr>
          <p:txBody>
            <a:bodyPr vert="horz" lIns="91440" tIns="45720" rIns="90000" bIns="45720" rtlCol="0" anchor="ctr">
              <a:noAutofit/>
            </a:bodyPr>
            <a:lstStyle>
              <a:lvl1pPr algn="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lang="en-US" sz="3600" b="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600" dirty="0">
                  <a:solidFill>
                    <a:schemeClr val="accent1"/>
                  </a:solidFill>
                </a:rPr>
                <a:t>Cible principale </a:t>
              </a:r>
            </a:p>
          </p:txBody>
        </p:sp>
      </p:grpSp>
      <p:sp>
        <p:nvSpPr>
          <p:cNvPr id="10" name="Title 2">
            <a:extLst>
              <a:ext uri="{FF2B5EF4-FFF2-40B4-BE49-F238E27FC236}">
                <a16:creationId xmlns:a16="http://schemas.microsoft.com/office/drawing/2014/main" id="{7C3D8459-EE3C-547A-83BC-43215B98F089}"/>
              </a:ext>
            </a:extLst>
          </p:cNvPr>
          <p:cNvSpPr txBox="1">
            <a:spLocks/>
          </p:cNvSpPr>
          <p:nvPr/>
        </p:nvSpPr>
        <p:spPr>
          <a:xfrm>
            <a:off x="1278496" y="3088480"/>
            <a:ext cx="6095365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One page contenant des infos post formation sur les FMEA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Elle sera mise à disposition sur l’intranet FMEA (créée pendant la refonte de l’intranet)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Distribuée après formation en format papier plastifiée A4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03C691E8-6AD2-CE34-7A37-819026C53D3B}"/>
              </a:ext>
            </a:extLst>
          </p:cNvPr>
          <p:cNvSpPr txBox="1">
            <a:spLocks/>
          </p:cNvSpPr>
          <p:nvPr/>
        </p:nvSpPr>
        <p:spPr>
          <a:xfrm>
            <a:off x="3238596" y="1416659"/>
            <a:ext cx="4789085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One page post-formation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476803-DE72-193C-91F5-1E80E21FF2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5822" y="1764482"/>
            <a:ext cx="2591884" cy="367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984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B8043-D4E0-3015-6244-7B1527787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75225E5D-35D4-BCB6-B5A6-0DF50B578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2E78-4FE3-4E16-9FB9-64A349BFE3F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E475D1B-9423-1B43-1DEF-595620E57EB1}"/>
              </a:ext>
            </a:extLst>
          </p:cNvPr>
          <p:cNvSpPr/>
          <p:nvPr/>
        </p:nvSpPr>
        <p:spPr>
          <a:xfrm>
            <a:off x="3113777" y="649316"/>
            <a:ext cx="5038725" cy="159327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endParaRPr lang="en-US" dirty="0" err="1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756697FF-8DEF-D2BF-C0D9-1BEC87899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196" y="-49166"/>
            <a:ext cx="5038725" cy="1304925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Idées d’actions de com’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E2F4A56-F0C8-8E1C-95F2-9779105B7C56}"/>
              </a:ext>
            </a:extLst>
          </p:cNvPr>
          <p:cNvGrpSpPr/>
          <p:nvPr/>
        </p:nvGrpSpPr>
        <p:grpSpPr>
          <a:xfrm>
            <a:off x="2724446" y="665376"/>
            <a:ext cx="3682795" cy="1304925"/>
            <a:chOff x="2724446" y="665376"/>
            <a:chExt cx="3682795" cy="1304925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DF8609E6-920A-2B2A-0B6A-3781EBA29834}"/>
                </a:ext>
              </a:extLst>
            </p:cNvPr>
            <p:cNvSpPr/>
            <p:nvPr/>
          </p:nvSpPr>
          <p:spPr>
            <a:xfrm>
              <a:off x="4912962" y="1363859"/>
              <a:ext cx="1494279" cy="52800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endParaRPr lang="en-US" dirty="0" err="1"/>
            </a:p>
          </p:txBody>
        </p:sp>
        <p:sp>
          <p:nvSpPr>
            <p:cNvPr id="7" name="Title 2">
              <a:extLst>
                <a:ext uri="{FF2B5EF4-FFF2-40B4-BE49-F238E27FC236}">
                  <a16:creationId xmlns:a16="http://schemas.microsoft.com/office/drawing/2014/main" id="{48F31DBF-CED6-B42B-86C9-780D36951DA0}"/>
                </a:ext>
              </a:extLst>
            </p:cNvPr>
            <p:cNvSpPr txBox="1">
              <a:spLocks/>
            </p:cNvSpPr>
            <p:nvPr/>
          </p:nvSpPr>
          <p:spPr>
            <a:xfrm>
              <a:off x="2724446" y="665376"/>
              <a:ext cx="3682795" cy="1304925"/>
            </a:xfrm>
            <a:prstGeom prst="rect">
              <a:avLst/>
            </a:prstGeom>
          </p:spPr>
          <p:txBody>
            <a:bodyPr vert="horz" lIns="91440" tIns="45720" rIns="90000" bIns="45720" rtlCol="0" anchor="ctr">
              <a:noAutofit/>
            </a:bodyPr>
            <a:lstStyle>
              <a:lvl1pPr algn="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lang="en-US" sz="3600" b="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600" dirty="0">
                  <a:solidFill>
                    <a:schemeClr val="accent1"/>
                  </a:solidFill>
                </a:rPr>
                <a:t>Cible principale </a:t>
              </a:r>
            </a:p>
          </p:txBody>
        </p:sp>
      </p:grpSp>
      <p:sp>
        <p:nvSpPr>
          <p:cNvPr id="10" name="Title 2">
            <a:extLst>
              <a:ext uri="{FF2B5EF4-FFF2-40B4-BE49-F238E27FC236}">
                <a16:creationId xmlns:a16="http://schemas.microsoft.com/office/drawing/2014/main" id="{ECC29E0D-13B2-D243-1C74-CF73CAF3DA2F}"/>
              </a:ext>
            </a:extLst>
          </p:cNvPr>
          <p:cNvSpPr txBox="1">
            <a:spLocks/>
          </p:cNvSpPr>
          <p:nvPr/>
        </p:nvSpPr>
        <p:spPr>
          <a:xfrm>
            <a:off x="2030163" y="3258961"/>
            <a:ext cx="4254399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Intranet FMEA qui contient toutes les infos de la campagne &amp; infos à définir avec Marlène, Mahatsara &amp; Alain </a:t>
            </a:r>
          </a:p>
          <a:p>
            <a:pPr marL="285750" indent="-285750" algn="l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A déployer au début de la campagne : en février avec le one page &amp; la vidéo </a:t>
            </a:r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970B2DA4-015E-49BB-84D3-56BBEA359B9B}"/>
              </a:ext>
            </a:extLst>
          </p:cNvPr>
          <p:cNvSpPr txBox="1">
            <a:spLocks/>
          </p:cNvSpPr>
          <p:nvPr/>
        </p:nvSpPr>
        <p:spPr>
          <a:xfrm>
            <a:off x="3079279" y="1363859"/>
            <a:ext cx="4948557" cy="1304925"/>
          </a:xfrm>
          <a:prstGeom prst="rect">
            <a:avLst/>
          </a:prstGeom>
        </p:spPr>
        <p:txBody>
          <a:bodyPr vert="horz" lIns="91440" tIns="45720" rIns="9000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solidFill>
                  <a:schemeClr val="accent1"/>
                </a:solidFill>
              </a:rPr>
              <a:t>Nouvel intranet FMEA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F7E86CF-C281-0F5A-DCAE-FDF271D8CE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1835" y="3557451"/>
            <a:ext cx="2831773" cy="70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465892"/>
      </p:ext>
    </p:extLst>
  </p:cSld>
  <p:clrMapOvr>
    <a:masterClrMapping/>
  </p:clrMapOvr>
</p:sld>
</file>

<file path=ppt/theme/theme1.xml><?xml version="1.0" encoding="utf-8"?>
<a:theme xmlns:a="http://schemas.openxmlformats.org/drawingml/2006/main" name="ST PowerPoint Template 16x9">
  <a:themeElements>
    <a:clrScheme name="STMicroelectronics 2021">
      <a:dk1>
        <a:srgbClr val="03234B"/>
      </a:dk1>
      <a:lt1>
        <a:srgbClr val="FFFFFF"/>
      </a:lt1>
      <a:dk2>
        <a:srgbClr val="464650"/>
      </a:dk2>
      <a:lt2>
        <a:srgbClr val="E8E8E9"/>
      </a:lt2>
      <a:accent1>
        <a:srgbClr val="03234B"/>
      </a:accent1>
      <a:accent2>
        <a:srgbClr val="E6007E"/>
      </a:accent2>
      <a:accent3>
        <a:srgbClr val="3CB4E6"/>
      </a:accent3>
      <a:accent4>
        <a:srgbClr val="FFD200"/>
      </a:accent4>
      <a:accent5>
        <a:srgbClr val="49B170"/>
      </a:accent5>
      <a:accent6>
        <a:srgbClr val="8C0078"/>
      </a:accent6>
      <a:hlink>
        <a:srgbClr val="3CB4E6"/>
      </a:hlink>
      <a:folHlink>
        <a:srgbClr val="3CB4E6"/>
      </a:folHlink>
    </a:clrScheme>
    <a:fontScheme name="ST BRAND 201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buClr>
            <a:schemeClr val="bg1"/>
          </a:buClr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headEnd type="none" w="lg" len="lg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T_Template_[16-9].potx" id="{CD5ACC94-6E44-41CD-AD84-5EC23CEA07C9}" vid="{AE223C04-3F7D-4337-AA9C-E9D20F57FF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cf8c7287-838c-46dd-b281-b1140229e67a}" enabled="1" method="Privileged" siteId="{75e027c9-20d5-47d5-b82f-77d7cd041e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283</TotalTime>
  <Words>741</Words>
  <Application>Microsoft Office PowerPoint</Application>
  <PresentationFormat>Widescreen</PresentationFormat>
  <Paragraphs>131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ITC Lubalin Graph Std Book</vt:lpstr>
      <vt:lpstr>ST PowerPoint Template 16x9</vt:lpstr>
      <vt:lpstr>Plan de communication</vt:lpstr>
      <vt:lpstr>Nuage de mots </vt:lpstr>
      <vt:lpstr>Objectifs</vt:lpstr>
      <vt:lpstr>Objectifs réels par cible </vt:lpstr>
      <vt:lpstr>Objectifs réels par cible </vt:lpstr>
      <vt:lpstr>Idées d’actions de com’</vt:lpstr>
      <vt:lpstr>Idées d’actions de com’</vt:lpstr>
      <vt:lpstr>Idées d’actions de com’</vt:lpstr>
      <vt:lpstr>Idées d’actions de com’</vt:lpstr>
      <vt:lpstr>Idées d’actions de com’</vt:lpstr>
      <vt:lpstr>Idées d’actions de com’</vt:lpstr>
      <vt:lpstr>Idées d’actions de com’</vt:lpstr>
      <vt:lpstr>Idées d’actions de com’</vt:lpstr>
    </vt:vector>
  </TitlesOfParts>
  <Manager/>
  <Company>STMicroelectronics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Orianne PERDIGAO</dc:creator>
  <cp:keywords>Template v1.19</cp:keywords>
  <cp:lastModifiedBy>Orianne PERDIGAO</cp:lastModifiedBy>
  <cp:revision>3</cp:revision>
  <dcterms:created xsi:type="dcterms:W3CDTF">2025-02-04T12:34:14Z</dcterms:created>
  <dcterms:modified xsi:type="dcterms:W3CDTF">2025-02-10T15:33:09Z</dcterms:modified>
</cp:coreProperties>
</file>